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3" r:id="rId1"/>
  </p:sldMasterIdLst>
  <p:notesMasterIdLst>
    <p:notesMasterId r:id="rId41"/>
  </p:notesMasterIdLst>
  <p:handoutMasterIdLst>
    <p:handoutMasterId r:id="rId42"/>
  </p:handoutMasterIdLst>
  <p:sldIdLst>
    <p:sldId id="280" r:id="rId2"/>
    <p:sldId id="2664" r:id="rId3"/>
    <p:sldId id="2665" r:id="rId4"/>
    <p:sldId id="2700" r:id="rId5"/>
    <p:sldId id="2702" r:id="rId6"/>
    <p:sldId id="2706" r:id="rId7"/>
    <p:sldId id="2671" r:id="rId8"/>
    <p:sldId id="2698" r:id="rId9"/>
    <p:sldId id="2699" r:id="rId10"/>
    <p:sldId id="2701" r:id="rId11"/>
    <p:sldId id="2703" r:id="rId12"/>
    <p:sldId id="2704" r:id="rId13"/>
    <p:sldId id="2705" r:id="rId14"/>
    <p:sldId id="2695" r:id="rId15"/>
    <p:sldId id="2667" r:id="rId16"/>
    <p:sldId id="2674" r:id="rId17"/>
    <p:sldId id="2677" r:id="rId18"/>
    <p:sldId id="2678" r:id="rId19"/>
    <p:sldId id="2683" r:id="rId20"/>
    <p:sldId id="2724" r:id="rId21"/>
    <p:sldId id="2666" r:id="rId22"/>
    <p:sldId id="2670" r:id="rId23"/>
    <p:sldId id="2668" r:id="rId24"/>
    <p:sldId id="2686" r:id="rId25"/>
    <p:sldId id="2688" r:id="rId26"/>
    <p:sldId id="2689" r:id="rId27"/>
    <p:sldId id="2707" r:id="rId28"/>
    <p:sldId id="2708" r:id="rId29"/>
    <p:sldId id="2709" r:id="rId30"/>
    <p:sldId id="2710" r:id="rId31"/>
    <p:sldId id="2711" r:id="rId32"/>
    <p:sldId id="2712" r:id="rId33"/>
    <p:sldId id="2693" r:id="rId34"/>
    <p:sldId id="2669" r:id="rId35"/>
    <p:sldId id="2723" r:id="rId36"/>
    <p:sldId id="2679" r:id="rId37"/>
    <p:sldId id="2680" r:id="rId38"/>
    <p:sldId id="2684" r:id="rId39"/>
    <p:sldId id="1793" r:id="rId4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Cambria Math" panose="02040503050406030204" pitchFamily="18" charset="0"/>
      <p:regular r:id="rId49"/>
    </p:embeddedFont>
    <p:embeddedFont>
      <p:font typeface="Century Gothic" panose="020B0502020202020204" pitchFamily="34" charset="0"/>
      <p:regular r:id="rId50"/>
      <p:bold r:id="rId51"/>
      <p:italic r:id="rId52"/>
      <p:boldItalic r:id="rId53"/>
    </p:embeddedFont>
    <p:embeddedFont>
      <p:font typeface="等线" panose="02010600030101010101" pitchFamily="2" charset="-122"/>
      <p:regular r:id="rId54"/>
      <p:bold r:id="rId55"/>
    </p:embeddedFont>
    <p:embeddedFont>
      <p:font typeface="微软雅黑" panose="020B0503020204020204" pitchFamily="34" charset="-122"/>
      <p:regular r:id="rId56"/>
      <p:bold r:id="rId5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头" id="{5B951791-46B8-4E99-869E-1E78BB9E7FED}">
          <p14:sldIdLst>
            <p14:sldId id="280"/>
            <p14:sldId id="2664"/>
          </p14:sldIdLst>
        </p14:section>
        <p14:section name="实验背景" id="{AC082BCA-9DD2-4AAB-B684-333DC0577824}">
          <p14:sldIdLst>
            <p14:sldId id="2665"/>
            <p14:sldId id="2700"/>
            <p14:sldId id="2702"/>
            <p14:sldId id="2706"/>
            <p14:sldId id="2671"/>
            <p14:sldId id="2698"/>
            <p14:sldId id="2699"/>
            <p14:sldId id="2701"/>
            <p14:sldId id="2703"/>
            <p14:sldId id="2704"/>
            <p14:sldId id="2705"/>
            <p14:sldId id="2695"/>
          </p14:sldIdLst>
        </p14:section>
        <p14:section name="实验原理" id="{627BFA06-6DA9-431B-8DE5-078FF271E989}">
          <p14:sldIdLst>
            <p14:sldId id="2667"/>
            <p14:sldId id="2674"/>
            <p14:sldId id="2677"/>
            <p14:sldId id="2678"/>
            <p14:sldId id="2683"/>
            <p14:sldId id="2724"/>
          </p14:sldIdLst>
        </p14:section>
        <p14:section name="实验目的" id="{DE306793-6639-4A76-BE17-45951295D97A}">
          <p14:sldIdLst>
            <p14:sldId id="2666"/>
            <p14:sldId id="2670"/>
          </p14:sldIdLst>
        </p14:section>
        <p14:section name="实验内容" id="{B11232D2-9ECB-479F-8765-31209E75E579}">
          <p14:sldIdLst>
            <p14:sldId id="2668"/>
            <p14:sldId id="2686"/>
            <p14:sldId id="2688"/>
            <p14:sldId id="2689"/>
            <p14:sldId id="2707"/>
            <p14:sldId id="2708"/>
            <p14:sldId id="2709"/>
            <p14:sldId id="2710"/>
            <p14:sldId id="2711"/>
            <p14:sldId id="2712"/>
            <p14:sldId id="2693"/>
          </p14:sldIdLst>
        </p14:section>
        <p14:section name="评分标准" id="{6BECC057-634B-45C6-BE6C-E46786E34B1D}">
          <p14:sldIdLst>
            <p14:sldId id="2669"/>
            <p14:sldId id="2723"/>
            <p14:sldId id="2679"/>
            <p14:sldId id="2680"/>
            <p14:sldId id="2684"/>
          </p14:sldIdLst>
        </p14:section>
        <p14:section name="结尾" id="{374CA94C-E43F-4F37-87A4-9EAE7C39FA01}">
          <p14:sldIdLst>
            <p14:sldId id="17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learow zs" initials="Hz" lastIdx="1" clrIdx="0">
    <p:extLst>
      <p:ext uri="{19B8F6BF-5375-455C-9EA6-DF929625EA0E}">
        <p15:presenceInfo xmlns:p15="http://schemas.microsoft.com/office/powerpoint/2012/main" userId="0f3899aef0d1a48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DFDD"/>
    <a:srgbClr val="FFDDAB"/>
    <a:srgbClr val="FFC877"/>
    <a:srgbClr val="FFE733"/>
    <a:srgbClr val="D9EAD3"/>
    <a:srgbClr val="000000"/>
    <a:srgbClr val="64944E"/>
    <a:srgbClr val="F27E41"/>
    <a:srgbClr val="FF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1" autoAdjust="0"/>
    <p:restoredTop sz="92212" autoAdjust="0"/>
  </p:normalViewPr>
  <p:slideViewPr>
    <p:cSldViewPr snapToGrid="0">
      <p:cViewPr varScale="1">
        <p:scale>
          <a:sx n="86" d="100"/>
          <a:sy n="86" d="100"/>
        </p:scale>
        <p:origin x="1214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2808" y="3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4FD6B4F-26F5-4CA7-A059-520A6201E7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D29A83-2C7A-4BE5-8B52-FC5DAD2828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0FE61-836D-4A09-BEC1-9E69A4C5C6FE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CD0BB2A-5758-491C-B715-631D6418F3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827D2D-2398-4157-BBC9-C08B6EC266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9BDDC-06B1-446D-A4AF-B4CFB225D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7456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  <a:pPr>
                <a:defRPr/>
              </a:pPr>
              <a:t>2023/5/21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3B0125-2F1A-46E1-BF32-AECB5E30A13D}" type="slidenum">
              <a:rPr lang="zh-CN" altLang="en-US" smtClean="0">
                <a:latin typeface="微软雅黑" panose="020B0503020204020204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6821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最早这个领域有的工作就是这么做的，虽然有些简单粗暴，但是因为神经网络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的学习能力很强大，所以生成的描述挺通顺的，效果还算让人满意。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0556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938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如果表格很复杂，直接把表格按行展开，生成描述的文本效果就很不好，也就是说</a:t>
            </a:r>
            <a:r>
              <a:rPr lang="zh-CN" altLang="en-US" sz="1200" b="1" dirty="0">
                <a:solidFill>
                  <a:srgbClr val="5C8F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数据的结构越复杂，结构信息越重要！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2235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5677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6033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6996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5067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9233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8570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19AF1A-C455-4844-80A4-D9AEE66907DC}" type="slidenum">
              <a:rPr lang="zh-CN" altLang="en-US" smtClean="0">
                <a:latin typeface="微软雅黑" panose="020B0503020204020204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428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9682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8482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6424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2466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3542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1197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0430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53369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50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4821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619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2074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86750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38313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31761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98144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31150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88382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06921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4454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548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6805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7486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47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9768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1859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  <a:pPr>
                <a:defRPr/>
              </a:pPr>
              <a:t>2023/5/21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24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  <a:pPr>
                <a:defRPr/>
              </a:pPr>
              <a:t>2023/5/21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68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  <a:pPr>
                <a:defRPr/>
              </a:pPr>
              <a:t>2023/5/21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990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2971"/>
            <a:ext cx="9144000" cy="2563528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80"/>
            <a:ext cx="9144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342975" y="733947"/>
            <a:ext cx="1714910" cy="2350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16" y="371934"/>
            <a:ext cx="2374420" cy="32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19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9144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399824" y="2067592"/>
            <a:ext cx="6361439" cy="668709"/>
            <a:chOff x="1797415" y="1328902"/>
            <a:chExt cx="8481919" cy="86392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5147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8"/>
            <a:ext cx="4286614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1285694" y="1285124"/>
            <a:ext cx="6858002" cy="4286614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2250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433388" y="249067"/>
            <a:ext cx="6482886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8424865" y="6384541"/>
            <a:ext cx="4131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2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2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433388" y="6411397"/>
            <a:ext cx="1906960" cy="223285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901" y="319911"/>
            <a:ext cx="1476917" cy="34860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7143" y="122428"/>
            <a:ext cx="419946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332187" y="821731"/>
            <a:ext cx="8479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9109713" y="336478"/>
            <a:ext cx="3428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332187" y="6264275"/>
            <a:ext cx="84796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896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4381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  <a:pPr>
                <a:defRPr/>
              </a:pPr>
              <a:t>2023/5/21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017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  <a:pPr>
                <a:defRPr/>
              </a:pPr>
              <a:t>2023/5/21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196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  <a:pPr>
                <a:defRPr/>
              </a:pPr>
              <a:t>2023/5/21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773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  <a:pPr>
                <a:defRPr/>
              </a:pPr>
              <a:t>2023/5/21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47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  <a:pPr>
                <a:defRPr/>
              </a:pPr>
              <a:t>2023/5/21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8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01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  <a:pPr>
                <a:defRPr/>
              </a:pPr>
              <a:t>2023/5/21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634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7D9317-7C4B-477D-9FCD-CD5482370328}" type="datetimeFigureOut">
              <a:rPr lang="zh-CN" altLang="en-US" smtClean="0"/>
              <a:pPr>
                <a:defRPr/>
              </a:pPr>
              <a:t>2023/5/21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B3BC9-7090-482A-AB63-1945A9C9F1E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03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 smtClean="0"/>
              <a:pPr>
                <a:defRPr/>
              </a:pPr>
              <a:t>2023/5/21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74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41" r:id="rId12"/>
    <p:sldLayoutId id="2147483842" r:id="rId13"/>
    <p:sldLayoutId id="2147483872" r:id="rId14"/>
    <p:sldLayoutId id="2147483858" r:id="rId15"/>
    <p:sldLayoutId id="214748378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intermediate/seq2seq_translation_tutorial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0.png"/><Relationship Id="rId4" Type="http://schemas.openxmlformats.org/officeDocument/2006/relationships/image" Target="../media/image2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6E67701-0ACE-4AF4-8EFB-5D0DB08701F8}"/>
              </a:ext>
            </a:extLst>
          </p:cNvPr>
          <p:cNvSpPr txBox="1"/>
          <p:nvPr/>
        </p:nvSpPr>
        <p:spPr>
          <a:xfrm>
            <a:off x="941647" y="3885208"/>
            <a:ext cx="72607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+mn-ea"/>
                <a:ea typeface="+mn-ea"/>
              </a:rPr>
              <a:t>实验六：序列到序列生成任务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0C4F67A-72B7-4A3B-A48F-237CD87309ED}"/>
              </a:ext>
            </a:extLst>
          </p:cNvPr>
          <p:cNvSpPr txBox="1"/>
          <p:nvPr/>
        </p:nvSpPr>
        <p:spPr>
          <a:xfrm>
            <a:off x="1898790" y="5404448"/>
            <a:ext cx="5346414" cy="423899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-100" dirty="0">
                <a:solidFill>
                  <a:schemeClr val="bg1"/>
                </a:solidFill>
                <a:latin typeface="+mn-lt"/>
                <a:ea typeface="+mn-ea"/>
              </a:rPr>
              <a:t>                          助教：赵烁</a:t>
            </a:r>
            <a:r>
              <a:rPr lang="en-US" altLang="zh-CN" spc="-100" dirty="0">
                <a:solidFill>
                  <a:schemeClr val="bg1"/>
                </a:solidFill>
                <a:latin typeface="+mn-lt"/>
                <a:ea typeface="+mn-ea"/>
              </a:rPr>
              <a:t>		</a:t>
            </a:r>
            <a:r>
              <a:rPr lang="zh-CN" altLang="en-US" spc="-100" dirty="0">
                <a:solidFill>
                  <a:schemeClr val="bg1"/>
                </a:solidFill>
                <a:latin typeface="+mn-ea"/>
                <a:ea typeface="+mn-ea"/>
              </a:rPr>
              <a:t>时间：</a:t>
            </a:r>
            <a:r>
              <a:rPr lang="en-US" altLang="zh-CN" spc="-100" dirty="0">
                <a:solidFill>
                  <a:schemeClr val="bg1"/>
                </a:solidFill>
                <a:latin typeface="+mn-ea"/>
                <a:ea typeface="+mn-ea"/>
              </a:rPr>
              <a:t>2023-05-22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B35842-CC6B-3628-A949-8D2C081C7D13}"/>
              </a:ext>
            </a:extLst>
          </p:cNvPr>
          <p:cNvSpPr txBox="1"/>
          <p:nvPr/>
        </p:nvSpPr>
        <p:spPr>
          <a:xfrm>
            <a:off x="5219700" y="4475550"/>
            <a:ext cx="29826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  <a:ea typeface="+mn-ea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表格到文本生成</a:t>
            </a:r>
            <a:endParaRPr lang="zh-CN" altLang="en-US" sz="2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结构化数据</a:t>
            </a:r>
          </a:p>
        </p:txBody>
      </p:sp>
      <p:graphicFrame>
        <p:nvGraphicFramePr>
          <p:cNvPr id="15" name="表格 4">
            <a:extLst>
              <a:ext uri="{FF2B5EF4-FFF2-40B4-BE49-F238E27FC236}">
                <a16:creationId xmlns:a16="http://schemas.microsoft.com/office/drawing/2014/main" id="{F05130F8-E140-4F3B-B536-526A7C826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366989"/>
              </p:ext>
            </p:extLst>
          </p:nvPr>
        </p:nvGraphicFramePr>
        <p:xfrm>
          <a:off x="617163" y="1994789"/>
          <a:ext cx="3349119" cy="3282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373">
                  <a:extLst>
                    <a:ext uri="{9D8B030D-6E8A-4147-A177-3AD203B41FA5}">
                      <a16:colId xmlns:a16="http://schemas.microsoft.com/office/drawing/2014/main" val="1467780012"/>
                    </a:ext>
                  </a:extLst>
                </a:gridCol>
                <a:gridCol w="1116373">
                  <a:extLst>
                    <a:ext uri="{9D8B030D-6E8A-4147-A177-3AD203B41FA5}">
                      <a16:colId xmlns:a16="http://schemas.microsoft.com/office/drawing/2014/main" val="330339579"/>
                    </a:ext>
                  </a:extLst>
                </a:gridCol>
                <a:gridCol w="1116373">
                  <a:extLst>
                    <a:ext uri="{9D8B030D-6E8A-4147-A177-3AD203B41FA5}">
                      <a16:colId xmlns:a16="http://schemas.microsoft.com/office/drawing/2014/main" val="3189677164"/>
                    </a:ext>
                  </a:extLst>
                </a:gridCol>
              </a:tblGrid>
              <a:tr h="8207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姓名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学院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年龄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825710"/>
                  </a:ext>
                </a:extLst>
              </a:tr>
              <a:tr h="8207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计算机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19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0632863"/>
                  </a:ext>
                </a:extLst>
              </a:tr>
              <a:tr h="8207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自动化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652486"/>
                  </a:ext>
                </a:extLst>
              </a:tr>
              <a:tr h="8207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数学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21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964194"/>
                  </a:ext>
                </a:extLst>
              </a:tr>
            </a:tbl>
          </a:graphicData>
        </a:graphic>
      </p:graphicFrame>
      <p:sp>
        <p:nvSpPr>
          <p:cNvPr id="17" name="内容占位符 1">
            <a:extLst>
              <a:ext uri="{FF2B5EF4-FFF2-40B4-BE49-F238E27FC236}">
                <a16:creationId xmlns:a16="http://schemas.microsoft.com/office/drawing/2014/main" id="{43EE65AC-8807-4908-BF8B-1DB7543C28E9}"/>
              </a:ext>
            </a:extLst>
          </p:cNvPr>
          <p:cNvSpPr txBox="1">
            <a:spLocks/>
          </p:cNvSpPr>
          <p:nvPr/>
        </p:nvSpPr>
        <p:spPr>
          <a:xfrm>
            <a:off x="5087473" y="2647235"/>
            <a:ext cx="3750787" cy="27027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50"/>
              </a:spcBef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小张今年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岁，是计算机学院的学生；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岁的小李是自动化学院的学生；小王是学数学的，年龄是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岁。</a:t>
            </a: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402C3820-02E2-4461-BCD1-0D1B44C5035B}"/>
              </a:ext>
            </a:extLst>
          </p:cNvPr>
          <p:cNvSpPr/>
          <p:nvPr/>
        </p:nvSpPr>
        <p:spPr>
          <a:xfrm>
            <a:off x="4216722" y="3470243"/>
            <a:ext cx="646487" cy="4801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EB1CFD-C7F9-42CB-B549-B55C33ACE70E}"/>
              </a:ext>
            </a:extLst>
          </p:cNvPr>
          <p:cNvSpPr txBox="1"/>
          <p:nvPr/>
        </p:nvSpPr>
        <p:spPr>
          <a:xfrm>
            <a:off x="470046" y="1042594"/>
            <a:ext cx="820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5C8F45"/>
                </a:solidFill>
              </a:rPr>
              <a:t>思考：训练模型解决指定任务，任务输入为数据表，输出为表格的描述文本，应该训练怎样的的模型解决这个任务？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BCEBD0-8E4F-40C6-AC51-10B65CBEC02B}"/>
              </a:ext>
            </a:extLst>
          </p:cNvPr>
          <p:cNvSpPr txBox="1"/>
          <p:nvPr/>
        </p:nvSpPr>
        <p:spPr>
          <a:xfrm>
            <a:off x="871429" y="5277637"/>
            <a:ext cx="798356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一种解决方案：把这个任务转化为普通的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生成任务，这样就可以用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Encoder-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Deocer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架构解决问题。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455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结构化数据相关的</a:t>
            </a:r>
            <a:r>
              <a:rPr lang="en-US" altLang="zh-CN" dirty="0"/>
              <a:t>Seq2Seq</a:t>
            </a:r>
            <a:r>
              <a:rPr lang="zh-CN" altLang="en-US" dirty="0"/>
              <a:t>任务</a:t>
            </a:r>
          </a:p>
        </p:txBody>
      </p:sp>
      <p:sp>
        <p:nvSpPr>
          <p:cNvPr id="14" name="Text Placeholder 33">
            <a:extLst>
              <a:ext uri="{FF2B5EF4-FFF2-40B4-BE49-F238E27FC236}">
                <a16:creationId xmlns:a16="http://schemas.microsoft.com/office/drawing/2014/main" id="{23AEA214-BB46-4BA6-89F8-75AD07FD4EE5}"/>
              </a:ext>
            </a:extLst>
          </p:cNvPr>
          <p:cNvSpPr txBox="1"/>
          <p:nvPr/>
        </p:nvSpPr>
        <p:spPr>
          <a:xfrm>
            <a:off x="633089" y="1126076"/>
            <a:ext cx="7877821" cy="913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marL="285750" indent="-285750" algn="just"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想要把上述任务转化成普通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任务，需要对结构化数据做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序列化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处理。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92AA522-7719-46E4-B81A-12C313C5F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570199"/>
              </p:ext>
            </p:extLst>
          </p:nvPr>
        </p:nvGraphicFramePr>
        <p:xfrm>
          <a:off x="548988" y="2955704"/>
          <a:ext cx="2813292" cy="30395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7764">
                  <a:extLst>
                    <a:ext uri="{9D8B030D-6E8A-4147-A177-3AD203B41FA5}">
                      <a16:colId xmlns:a16="http://schemas.microsoft.com/office/drawing/2014/main" val="1467780012"/>
                    </a:ext>
                  </a:extLst>
                </a:gridCol>
                <a:gridCol w="937764">
                  <a:extLst>
                    <a:ext uri="{9D8B030D-6E8A-4147-A177-3AD203B41FA5}">
                      <a16:colId xmlns:a16="http://schemas.microsoft.com/office/drawing/2014/main" val="330339579"/>
                    </a:ext>
                  </a:extLst>
                </a:gridCol>
                <a:gridCol w="937764">
                  <a:extLst>
                    <a:ext uri="{9D8B030D-6E8A-4147-A177-3AD203B41FA5}">
                      <a16:colId xmlns:a16="http://schemas.microsoft.com/office/drawing/2014/main" val="3189677164"/>
                    </a:ext>
                  </a:extLst>
                </a:gridCol>
              </a:tblGrid>
              <a:tr h="6968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姓名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学院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年龄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825710"/>
                  </a:ext>
                </a:extLst>
              </a:tr>
              <a:tr h="7874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计算机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19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0632863"/>
                  </a:ext>
                </a:extLst>
              </a:tr>
              <a:tr h="7874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自动化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652486"/>
                  </a:ext>
                </a:extLst>
              </a:tr>
              <a:tr h="6968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数学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21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964194"/>
                  </a:ext>
                </a:extLst>
              </a:tr>
            </a:tbl>
          </a:graphicData>
        </a:graphic>
      </p:graphicFrame>
      <p:sp>
        <p:nvSpPr>
          <p:cNvPr id="5" name="箭头: 右 4">
            <a:extLst>
              <a:ext uri="{FF2B5EF4-FFF2-40B4-BE49-F238E27FC236}">
                <a16:creationId xmlns:a16="http://schemas.microsoft.com/office/drawing/2014/main" id="{1E7B8636-96DB-4EB4-A877-EF9A38131135}"/>
              </a:ext>
            </a:extLst>
          </p:cNvPr>
          <p:cNvSpPr/>
          <p:nvPr/>
        </p:nvSpPr>
        <p:spPr>
          <a:xfrm>
            <a:off x="3781622" y="4235408"/>
            <a:ext cx="646487" cy="4801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0BA889F9-BDAB-4376-B290-629FB298E396}"/>
              </a:ext>
            </a:extLst>
          </p:cNvPr>
          <p:cNvSpPr txBox="1">
            <a:spLocks/>
          </p:cNvSpPr>
          <p:nvPr/>
        </p:nvSpPr>
        <p:spPr>
          <a:xfrm>
            <a:off x="4847451" y="3634358"/>
            <a:ext cx="3750787" cy="18781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50"/>
              </a:spcBef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，小李，自动化，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，小王，数学，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21}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68FCB0-6B3A-4CD9-9694-2FB7EEDFDD9C}"/>
              </a:ext>
            </a:extLst>
          </p:cNvPr>
          <p:cNvSpPr txBox="1"/>
          <p:nvPr/>
        </p:nvSpPr>
        <p:spPr>
          <a:xfrm>
            <a:off x="470046" y="2266785"/>
            <a:ext cx="8203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5C8F45"/>
                </a:solidFill>
              </a:rPr>
              <a:t>最直接的想法：把表格按行（或按列）展开，变成一个序列。</a:t>
            </a:r>
          </a:p>
        </p:txBody>
      </p:sp>
    </p:spTree>
    <p:extLst>
      <p:ext uri="{BB962C8B-B14F-4D97-AF65-F5344CB8AC3E}">
        <p14:creationId xmlns:p14="http://schemas.microsoft.com/office/powerpoint/2010/main" val="4200155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结构化数据相关的</a:t>
            </a:r>
            <a:r>
              <a:rPr lang="en-US" altLang="zh-CN" dirty="0"/>
              <a:t>Seq2Seq</a:t>
            </a:r>
            <a:r>
              <a:rPr lang="zh-CN" altLang="en-US" dirty="0"/>
              <a:t>任务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92AA522-7719-46E4-B81A-12C313C5FCF2}"/>
              </a:ext>
            </a:extLst>
          </p:cNvPr>
          <p:cNvGraphicFramePr>
            <a:graphicFrameLocks noGrp="1"/>
          </p:cNvGraphicFramePr>
          <p:nvPr/>
        </p:nvGraphicFramePr>
        <p:xfrm>
          <a:off x="617163" y="2358804"/>
          <a:ext cx="2813292" cy="30395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7764">
                  <a:extLst>
                    <a:ext uri="{9D8B030D-6E8A-4147-A177-3AD203B41FA5}">
                      <a16:colId xmlns:a16="http://schemas.microsoft.com/office/drawing/2014/main" val="1467780012"/>
                    </a:ext>
                  </a:extLst>
                </a:gridCol>
                <a:gridCol w="937764">
                  <a:extLst>
                    <a:ext uri="{9D8B030D-6E8A-4147-A177-3AD203B41FA5}">
                      <a16:colId xmlns:a16="http://schemas.microsoft.com/office/drawing/2014/main" val="330339579"/>
                    </a:ext>
                  </a:extLst>
                </a:gridCol>
                <a:gridCol w="937764">
                  <a:extLst>
                    <a:ext uri="{9D8B030D-6E8A-4147-A177-3AD203B41FA5}">
                      <a16:colId xmlns:a16="http://schemas.microsoft.com/office/drawing/2014/main" val="3189677164"/>
                    </a:ext>
                  </a:extLst>
                </a:gridCol>
              </a:tblGrid>
              <a:tr h="6968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姓名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学院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年龄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825710"/>
                  </a:ext>
                </a:extLst>
              </a:tr>
              <a:tr h="7874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计算机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19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0632863"/>
                  </a:ext>
                </a:extLst>
              </a:tr>
              <a:tr h="7874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自动化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652486"/>
                  </a:ext>
                </a:extLst>
              </a:tr>
              <a:tr h="6968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数学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21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964194"/>
                  </a:ext>
                </a:extLst>
              </a:tr>
            </a:tbl>
          </a:graphicData>
        </a:graphic>
      </p:graphicFrame>
      <p:sp>
        <p:nvSpPr>
          <p:cNvPr id="5" name="箭头: 右 4">
            <a:extLst>
              <a:ext uri="{FF2B5EF4-FFF2-40B4-BE49-F238E27FC236}">
                <a16:creationId xmlns:a16="http://schemas.microsoft.com/office/drawing/2014/main" id="{1E7B8636-96DB-4EB4-A877-EF9A38131135}"/>
              </a:ext>
            </a:extLst>
          </p:cNvPr>
          <p:cNvSpPr/>
          <p:nvPr/>
        </p:nvSpPr>
        <p:spPr>
          <a:xfrm>
            <a:off x="3849797" y="3638508"/>
            <a:ext cx="646487" cy="4801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0BA889F9-BDAB-4376-B290-629FB298E396}"/>
              </a:ext>
            </a:extLst>
          </p:cNvPr>
          <p:cNvSpPr txBox="1">
            <a:spLocks/>
          </p:cNvSpPr>
          <p:nvPr/>
        </p:nvSpPr>
        <p:spPr>
          <a:xfrm>
            <a:off x="4915626" y="3037458"/>
            <a:ext cx="3750787" cy="18781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50"/>
              </a:spcBef>
              <a:buNone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，小李，自动化，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，小王，数学，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21}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1AF2110-FA51-4D9B-AF4D-E036EE44D1C3}"/>
              </a:ext>
            </a:extLst>
          </p:cNvPr>
          <p:cNvSpPr/>
          <p:nvPr/>
        </p:nvSpPr>
        <p:spPr>
          <a:xfrm>
            <a:off x="1612900" y="3092450"/>
            <a:ext cx="793750" cy="749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A2563C0D-FE18-44DB-BA4E-59FAF317704F}"/>
              </a:ext>
            </a:extLst>
          </p:cNvPr>
          <p:cNvSpPr/>
          <p:nvPr/>
        </p:nvSpPr>
        <p:spPr>
          <a:xfrm rot="16200000">
            <a:off x="1882820" y="2841667"/>
            <a:ext cx="257706" cy="2438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D6293B95-F085-4B45-B3D9-5F21C1A77066}"/>
              </a:ext>
            </a:extLst>
          </p:cNvPr>
          <p:cNvSpPr/>
          <p:nvPr/>
        </p:nvSpPr>
        <p:spPr>
          <a:xfrm rot="10800000">
            <a:off x="1355194" y="3345170"/>
            <a:ext cx="257706" cy="2438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334AF14-1F67-4009-9D7D-86AE5636A214}"/>
              </a:ext>
            </a:extLst>
          </p:cNvPr>
          <p:cNvSpPr/>
          <p:nvPr/>
        </p:nvSpPr>
        <p:spPr>
          <a:xfrm>
            <a:off x="4825029" y="3438903"/>
            <a:ext cx="1123223" cy="483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8E0917E-93E6-4298-BA53-D1DAB6C095B7}"/>
              </a:ext>
            </a:extLst>
          </p:cNvPr>
          <p:cNvSpPr txBox="1"/>
          <p:nvPr/>
        </p:nvSpPr>
        <p:spPr>
          <a:xfrm>
            <a:off x="470046" y="1167305"/>
            <a:ext cx="820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5C8F45"/>
                </a:solidFill>
              </a:rPr>
              <a:t>直接展开存在的问题：展开序列中的</a:t>
            </a:r>
            <a:r>
              <a:rPr lang="en-US" altLang="zh-CN" sz="2400" b="1" dirty="0">
                <a:solidFill>
                  <a:srgbClr val="5C8F45"/>
                </a:solidFill>
              </a:rPr>
              <a:t>token</a:t>
            </a:r>
            <a:r>
              <a:rPr lang="zh-CN" altLang="en-US" sz="2400" b="1" dirty="0">
                <a:solidFill>
                  <a:srgbClr val="5C8F45"/>
                </a:solidFill>
              </a:rPr>
              <a:t>只保留了内容信息，失去了结构信息。</a:t>
            </a:r>
          </a:p>
        </p:txBody>
      </p:sp>
    </p:spTree>
    <p:extLst>
      <p:ext uri="{BB962C8B-B14F-4D97-AF65-F5344CB8AC3E}">
        <p14:creationId xmlns:p14="http://schemas.microsoft.com/office/powerpoint/2010/main" val="934098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结构化数据相关的</a:t>
            </a:r>
            <a:r>
              <a:rPr lang="en-US" altLang="zh-CN" dirty="0"/>
              <a:t>Seq2Seq</a:t>
            </a:r>
            <a:r>
              <a:rPr lang="zh-CN" altLang="en-US" dirty="0"/>
              <a:t>任务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066D2CD-7C35-4975-91FA-AA7B7F007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77" y="1385188"/>
            <a:ext cx="4990509" cy="2518944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D1FCB05A-2337-4507-83BC-ADCEABEFF761}"/>
              </a:ext>
            </a:extLst>
          </p:cNvPr>
          <p:cNvGrpSpPr/>
          <p:nvPr/>
        </p:nvGrpSpPr>
        <p:grpSpPr>
          <a:xfrm>
            <a:off x="6343651" y="1666048"/>
            <a:ext cx="2192476" cy="2029652"/>
            <a:chOff x="868378" y="4867444"/>
            <a:chExt cx="2047556" cy="1045223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7F308DAD-177F-4A76-BFC0-855C4AB066E8}"/>
                </a:ext>
              </a:extLst>
            </p:cNvPr>
            <p:cNvSpPr/>
            <p:nvPr/>
          </p:nvSpPr>
          <p:spPr>
            <a:xfrm>
              <a:off x="868378" y="4867444"/>
              <a:ext cx="2047556" cy="1045223"/>
            </a:xfrm>
            <a:prstGeom prst="roundRect">
              <a:avLst/>
            </a:prstGeom>
            <a:noFill/>
            <a:ln w="28575">
              <a:solidFill>
                <a:srgbClr val="D9EA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315DA0E-0D65-4D50-9B3F-0D85579BF231}"/>
                </a:ext>
              </a:extLst>
            </p:cNvPr>
            <p:cNvSpPr txBox="1"/>
            <p:nvPr/>
          </p:nvSpPr>
          <p:spPr>
            <a:xfrm>
              <a:off x="868378" y="4941472"/>
              <a:ext cx="2047556" cy="869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5C8F4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数据的结构越复杂，结构信息越重要！</a:t>
              </a:r>
            </a:p>
          </p:txBody>
        </p:sp>
      </p:grpSp>
      <p:sp>
        <p:nvSpPr>
          <p:cNvPr id="18" name="箭头: 右 17">
            <a:extLst>
              <a:ext uri="{FF2B5EF4-FFF2-40B4-BE49-F238E27FC236}">
                <a16:creationId xmlns:a16="http://schemas.microsoft.com/office/drawing/2014/main" id="{D84B9CE2-FFFD-45BD-9D12-3D38E4D0A2C9}"/>
              </a:ext>
            </a:extLst>
          </p:cNvPr>
          <p:cNvSpPr/>
          <p:nvPr/>
        </p:nvSpPr>
        <p:spPr>
          <a:xfrm>
            <a:off x="5388586" y="2404595"/>
            <a:ext cx="631213" cy="48013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 Placeholder 33">
            <a:extLst>
              <a:ext uri="{FF2B5EF4-FFF2-40B4-BE49-F238E27FC236}">
                <a16:creationId xmlns:a16="http://schemas.microsoft.com/office/drawing/2014/main" id="{151E0CC8-9C80-42EA-96C4-D28A0A20D9C1}"/>
              </a:ext>
            </a:extLst>
          </p:cNvPr>
          <p:cNvSpPr txBox="1"/>
          <p:nvPr/>
        </p:nvSpPr>
        <p:spPr>
          <a:xfrm>
            <a:off x="633089" y="4226745"/>
            <a:ext cx="7877821" cy="1393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如何对结构化数据进行有效的结构编码，是这个领域的领域问题之一。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如果能在编码数据内容基础上，更好地对数据的结构进行建模，训练出来的模型的表现会更好。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1081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结构化数据相关的</a:t>
            </a:r>
            <a:r>
              <a:rPr lang="en-US" altLang="zh-CN" dirty="0"/>
              <a:t>Seq2Seq</a:t>
            </a:r>
            <a:r>
              <a:rPr lang="zh-CN" altLang="en-US" dirty="0"/>
              <a:t>任务</a:t>
            </a:r>
          </a:p>
        </p:txBody>
      </p:sp>
      <p:graphicFrame>
        <p:nvGraphicFramePr>
          <p:cNvPr id="10" name="表格 4">
            <a:extLst>
              <a:ext uri="{FF2B5EF4-FFF2-40B4-BE49-F238E27FC236}">
                <a16:creationId xmlns:a16="http://schemas.microsoft.com/office/drawing/2014/main" id="{C5817E65-9B4E-40FA-BB29-30D0070CE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626830"/>
              </p:ext>
            </p:extLst>
          </p:nvPr>
        </p:nvGraphicFramePr>
        <p:xfrm>
          <a:off x="661613" y="2511204"/>
          <a:ext cx="2813292" cy="30395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7764">
                  <a:extLst>
                    <a:ext uri="{9D8B030D-6E8A-4147-A177-3AD203B41FA5}">
                      <a16:colId xmlns:a16="http://schemas.microsoft.com/office/drawing/2014/main" val="1467780012"/>
                    </a:ext>
                  </a:extLst>
                </a:gridCol>
                <a:gridCol w="937764">
                  <a:extLst>
                    <a:ext uri="{9D8B030D-6E8A-4147-A177-3AD203B41FA5}">
                      <a16:colId xmlns:a16="http://schemas.microsoft.com/office/drawing/2014/main" val="330339579"/>
                    </a:ext>
                  </a:extLst>
                </a:gridCol>
                <a:gridCol w="937764">
                  <a:extLst>
                    <a:ext uri="{9D8B030D-6E8A-4147-A177-3AD203B41FA5}">
                      <a16:colId xmlns:a16="http://schemas.microsoft.com/office/drawing/2014/main" val="3189677164"/>
                    </a:ext>
                  </a:extLst>
                </a:gridCol>
              </a:tblGrid>
              <a:tr h="6968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姓名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学院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年龄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825710"/>
                  </a:ext>
                </a:extLst>
              </a:tr>
              <a:tr h="7874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计算机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19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0632863"/>
                  </a:ext>
                </a:extLst>
              </a:tr>
              <a:tr h="7874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自动化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652486"/>
                  </a:ext>
                </a:extLst>
              </a:tr>
              <a:tr h="6968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数学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21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964194"/>
                  </a:ext>
                </a:extLst>
              </a:tr>
            </a:tbl>
          </a:graphicData>
        </a:graphic>
      </p:graphicFrame>
      <p:sp>
        <p:nvSpPr>
          <p:cNvPr id="11" name="箭头: 右 10">
            <a:extLst>
              <a:ext uri="{FF2B5EF4-FFF2-40B4-BE49-F238E27FC236}">
                <a16:creationId xmlns:a16="http://schemas.microsoft.com/office/drawing/2014/main" id="{50D6CD98-2281-4830-82F8-2C18B14A5E8A}"/>
              </a:ext>
            </a:extLst>
          </p:cNvPr>
          <p:cNvSpPr/>
          <p:nvPr/>
        </p:nvSpPr>
        <p:spPr>
          <a:xfrm>
            <a:off x="3837097" y="3790908"/>
            <a:ext cx="646487" cy="4801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BBBFFA12-7062-41B8-8503-D2269D7C3462}"/>
              </a:ext>
            </a:extLst>
          </p:cNvPr>
          <p:cNvSpPr txBox="1">
            <a:spLocks/>
          </p:cNvSpPr>
          <p:nvPr/>
        </p:nvSpPr>
        <p:spPr>
          <a:xfrm>
            <a:off x="4840187" y="3327164"/>
            <a:ext cx="4152174" cy="18877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50"/>
              </a:spcBef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;19)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;20)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数学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;21)}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FF4AD42-21D1-4A6A-ACAB-EB3C27A85885}"/>
              </a:ext>
            </a:extLst>
          </p:cNvPr>
          <p:cNvSpPr txBox="1"/>
          <p:nvPr/>
        </p:nvSpPr>
        <p:spPr>
          <a:xfrm>
            <a:off x="538705" y="1227589"/>
            <a:ext cx="8203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5C8F45"/>
                </a:solidFill>
              </a:rPr>
              <a:t>对结构进行编码的例子：以（姓名</a:t>
            </a:r>
            <a:r>
              <a:rPr lang="en-US" altLang="zh-CN" sz="2400" b="1" dirty="0">
                <a:solidFill>
                  <a:srgbClr val="5C8F45"/>
                </a:solidFill>
              </a:rPr>
              <a:t>; </a:t>
            </a:r>
            <a:r>
              <a:rPr lang="zh-CN" altLang="en-US" sz="2400" b="1" dirty="0">
                <a:solidFill>
                  <a:srgbClr val="5C8F45"/>
                </a:solidFill>
              </a:rPr>
              <a:t>标签类型</a:t>
            </a:r>
            <a:r>
              <a:rPr lang="en-US" altLang="zh-CN" sz="2400" b="1" dirty="0">
                <a:solidFill>
                  <a:srgbClr val="5C8F45"/>
                </a:solidFill>
              </a:rPr>
              <a:t>; </a:t>
            </a:r>
            <a:r>
              <a:rPr lang="zh-CN" altLang="en-US" sz="2400" b="1" dirty="0">
                <a:solidFill>
                  <a:srgbClr val="5C8F45"/>
                </a:solidFill>
              </a:rPr>
              <a:t>标签内容）这样三元组的方式对表格序列化。</a:t>
            </a:r>
          </a:p>
        </p:txBody>
      </p:sp>
    </p:spTree>
    <p:extLst>
      <p:ext uri="{BB962C8B-B14F-4D97-AF65-F5344CB8AC3E}">
        <p14:creationId xmlns:p14="http://schemas.microsoft.com/office/powerpoint/2010/main" val="1466074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785789" y="3107452"/>
            <a:ext cx="2342342" cy="643095"/>
            <a:chOff x="5588007" y="1590635"/>
            <a:chExt cx="3123121" cy="857460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1B256AE-680D-4CCC-B51F-B69BF45F0365}"/>
                </a:ext>
              </a:extLst>
            </p:cNvPr>
            <p:cNvSpPr txBox="1"/>
            <p:nvPr/>
          </p:nvSpPr>
          <p:spPr>
            <a:xfrm>
              <a:off x="6549853" y="1696200"/>
              <a:ext cx="2161275" cy="6976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实验原理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CD969C8-E62F-446D-85AA-293C5C9F7396}"/>
                </a:ext>
              </a:extLst>
            </p:cNvPr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>
                  <a:latin typeface="Century Gothic" panose="020B0502020202020204" pitchFamily="34" charset="0"/>
                  <a:ea typeface="微软雅黑" panose="020B0503020204020204" pitchFamily="34" charset="-122"/>
                </a:rPr>
                <a:t>2</a:t>
              </a:r>
              <a:endParaRPr lang="zh-CN" altLang="en-US" sz="3000" b="1" dirty="0"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005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Encoder-Decoder</a:t>
            </a:r>
            <a:r>
              <a:rPr lang="zh-CN" altLang="en-US" dirty="0"/>
              <a:t>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5EC34E-F3D0-4DAF-8350-5107E1F1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937" y="3194820"/>
            <a:ext cx="6202118" cy="269166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Text Placeholder 33">
            <a:extLst>
              <a:ext uri="{FF2B5EF4-FFF2-40B4-BE49-F238E27FC236}">
                <a16:creationId xmlns:a16="http://schemas.microsoft.com/office/drawing/2014/main" id="{3F1E6360-43EC-4C3A-9731-6E8ECC5CB34E}"/>
              </a:ext>
            </a:extLst>
          </p:cNvPr>
          <p:cNvSpPr txBox="1"/>
          <p:nvPr/>
        </p:nvSpPr>
        <p:spPr>
          <a:xfrm>
            <a:off x="633085" y="1103216"/>
            <a:ext cx="7877821" cy="1717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algn="just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编解码器（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Encoder-Decoder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）架构适用于输入和输出均为序列的任务，其由编码器和解码器两部分构成。编码器对输入序列编码，得到一个或一组表示向量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，该向量涵盖了输入序列的语义信息；解码器用表示向量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初始化，解码出对应的目标序列。</a:t>
            </a:r>
            <a:endParaRPr lang="en-US" altLang="zh-CN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9829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D92D592A-3402-4F65-8E5E-8AA209874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396" y="2718214"/>
            <a:ext cx="2537361" cy="3200978"/>
          </a:xfrm>
          <a:prstGeom prst="rect">
            <a:avLst/>
          </a:prstGeom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Encoder-Decoder</a:t>
            </a:r>
            <a:r>
              <a:rPr lang="zh-CN" altLang="en-US" dirty="0"/>
              <a:t>架构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8365522-F909-4548-AD38-E47ABCA60092}"/>
              </a:ext>
            </a:extLst>
          </p:cNvPr>
          <p:cNvCxnSpPr>
            <a:cxnSpLocks/>
          </p:cNvCxnSpPr>
          <p:nvPr/>
        </p:nvCxnSpPr>
        <p:spPr>
          <a:xfrm>
            <a:off x="4572000" y="1355408"/>
            <a:ext cx="0" cy="4360693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FF0FEAC5-9078-48B0-B0E4-4C12E5DC9AB9}"/>
              </a:ext>
            </a:extLst>
          </p:cNvPr>
          <p:cNvSpPr/>
          <p:nvPr/>
        </p:nvSpPr>
        <p:spPr>
          <a:xfrm>
            <a:off x="4488332" y="1770393"/>
            <a:ext cx="162000" cy="162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CF319D0-D1F8-4884-8BB1-F897988CEA12}"/>
              </a:ext>
            </a:extLst>
          </p:cNvPr>
          <p:cNvSpPr/>
          <p:nvPr/>
        </p:nvSpPr>
        <p:spPr>
          <a:xfrm>
            <a:off x="4488332" y="2822741"/>
            <a:ext cx="162000" cy="162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75E39EF-C92C-43C8-A634-1E5031D65051}"/>
              </a:ext>
            </a:extLst>
          </p:cNvPr>
          <p:cNvSpPr/>
          <p:nvPr/>
        </p:nvSpPr>
        <p:spPr>
          <a:xfrm>
            <a:off x="4488332" y="3962276"/>
            <a:ext cx="162000" cy="162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91CD3E4C-05C9-47DE-9CC4-8F9574E4D7A3}"/>
              </a:ext>
            </a:extLst>
          </p:cNvPr>
          <p:cNvCxnSpPr>
            <a:cxnSpLocks/>
            <a:stCxn id="35" idx="6"/>
          </p:cNvCxnSpPr>
          <p:nvPr/>
        </p:nvCxnSpPr>
        <p:spPr>
          <a:xfrm flipV="1">
            <a:off x="4650332" y="1846591"/>
            <a:ext cx="683668" cy="4802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CBC765D-BCD5-4C52-AEEF-54895D3FBA6B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3810000" y="2903740"/>
            <a:ext cx="678332" cy="1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3BD1B066-24FC-47F7-944C-95C898C5263A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4650332" y="4043276"/>
            <a:ext cx="683668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7" name="椭圆 46">
            <a:extLst>
              <a:ext uri="{FF2B5EF4-FFF2-40B4-BE49-F238E27FC236}">
                <a16:creationId xmlns:a16="http://schemas.microsoft.com/office/drawing/2014/main" id="{22941972-29BD-4123-AA19-494AF93B6F48}"/>
              </a:ext>
            </a:extLst>
          </p:cNvPr>
          <p:cNvSpPr/>
          <p:nvPr/>
        </p:nvSpPr>
        <p:spPr>
          <a:xfrm>
            <a:off x="4491000" y="4933625"/>
            <a:ext cx="162000" cy="162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1CA8D95E-C868-4E24-BFFC-DF3F6233D02F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3812668" y="5014624"/>
            <a:ext cx="678332" cy="1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807DD116-2316-4131-8F29-5D42828B3523}"/>
              </a:ext>
            </a:extLst>
          </p:cNvPr>
          <p:cNvSpPr txBox="1"/>
          <p:nvPr/>
        </p:nvSpPr>
        <p:spPr>
          <a:xfrm>
            <a:off x="5430943" y="1708090"/>
            <a:ext cx="8222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1" i="1" dirty="0">
                <a:solidFill>
                  <a:srgbClr val="5C8F45"/>
                </a:solidFill>
              </a:rPr>
              <a:t>RNN</a:t>
            </a:r>
            <a:endParaRPr lang="zh-CN" altLang="en-US" b="1" i="1" dirty="0">
              <a:solidFill>
                <a:srgbClr val="5C8F45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5E6E227-FACA-4715-AA3B-97DE0321BFB5}"/>
              </a:ext>
            </a:extLst>
          </p:cNvPr>
          <p:cNvSpPr txBox="1"/>
          <p:nvPr/>
        </p:nvSpPr>
        <p:spPr>
          <a:xfrm>
            <a:off x="2731870" y="2757030"/>
            <a:ext cx="10916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b="1" i="1" dirty="0">
                <a:solidFill>
                  <a:srgbClr val="5C8F45"/>
                </a:solidFill>
              </a:rPr>
              <a:t>LSTM, GRU</a:t>
            </a:r>
            <a:endParaRPr lang="zh-CN" altLang="en-US" b="1" i="1" dirty="0">
              <a:solidFill>
                <a:srgbClr val="5C8F45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575E5F6-9826-4081-86E7-90C0D8CD15D3}"/>
              </a:ext>
            </a:extLst>
          </p:cNvPr>
          <p:cNvSpPr txBox="1"/>
          <p:nvPr/>
        </p:nvSpPr>
        <p:spPr>
          <a:xfrm>
            <a:off x="5430943" y="3904776"/>
            <a:ext cx="11957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i="1" dirty="0">
                <a:solidFill>
                  <a:srgbClr val="5C8F45"/>
                </a:solidFill>
              </a:rPr>
              <a:t>Transformer</a:t>
            </a:r>
            <a:endParaRPr lang="zh-CN" altLang="en-US" b="1" i="1" dirty="0">
              <a:solidFill>
                <a:srgbClr val="5C8F45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E1CD12-F66A-4093-8976-66CFAAC5A798}"/>
              </a:ext>
            </a:extLst>
          </p:cNvPr>
          <p:cNvSpPr txBox="1"/>
          <p:nvPr/>
        </p:nvSpPr>
        <p:spPr>
          <a:xfrm>
            <a:off x="2432052" y="4850039"/>
            <a:ext cx="167158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5C8F45"/>
                </a:solidFill>
              </a:rPr>
              <a:t>PLM </a:t>
            </a:r>
          </a:p>
          <a:p>
            <a:pPr algn="ctr"/>
            <a:r>
              <a:rPr lang="en-US" altLang="zh-CN" b="1" i="1" dirty="0">
                <a:solidFill>
                  <a:srgbClr val="5C8F45"/>
                </a:solidFill>
              </a:rPr>
              <a:t>(BART, T5, MASS)</a:t>
            </a:r>
            <a:endParaRPr lang="zh-CN" altLang="en-US" b="1" i="1" dirty="0">
              <a:solidFill>
                <a:srgbClr val="5C8F45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C5A7359-F011-4BEE-830B-3DA54BA37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814" y="1139241"/>
            <a:ext cx="3137186" cy="14146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747AD31-3EB7-408F-BE54-34B734105A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4" b="3521"/>
          <a:stretch/>
        </p:blipFill>
        <p:spPr>
          <a:xfrm>
            <a:off x="433388" y="846006"/>
            <a:ext cx="2971502" cy="180550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AC2D1CC-EE6F-42B3-A87D-308817096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77" y="3254821"/>
            <a:ext cx="4118626" cy="159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8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Attention</a:t>
            </a:r>
            <a:r>
              <a:rPr lang="zh-CN" altLang="en-US" dirty="0"/>
              <a:t>机制</a:t>
            </a:r>
          </a:p>
        </p:txBody>
      </p:sp>
      <p:sp>
        <p:nvSpPr>
          <p:cNvPr id="8" name="Text Placeholder 33">
            <a:extLst>
              <a:ext uri="{FF2B5EF4-FFF2-40B4-BE49-F238E27FC236}">
                <a16:creationId xmlns:a16="http://schemas.microsoft.com/office/drawing/2014/main" id="{3F1E6360-43EC-4C3A-9731-6E8ECC5CB34E}"/>
              </a:ext>
            </a:extLst>
          </p:cNvPr>
          <p:cNvSpPr txBox="1"/>
          <p:nvPr/>
        </p:nvSpPr>
        <p:spPr>
          <a:xfrm>
            <a:off x="571487" y="1106573"/>
            <a:ext cx="8001024" cy="215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）是一种广泛应用于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Encoder-Decoder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架构的方法。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使得模型在解码的不同时刻可以有侧重地关注输入序列的不同部分，从而提升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任务的表现。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CB1A6E9-1933-4C18-9A2C-6639B3243D91}"/>
              </a:ext>
            </a:extLst>
          </p:cNvPr>
          <p:cNvGrpSpPr/>
          <p:nvPr/>
        </p:nvGrpSpPr>
        <p:grpSpPr>
          <a:xfrm>
            <a:off x="1309970" y="3634666"/>
            <a:ext cx="6524059" cy="2128293"/>
            <a:chOff x="1309966" y="3348916"/>
            <a:chExt cx="6524059" cy="212829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BA77A72-14A4-4DDB-AED5-1C45FDFD440E}"/>
                </a:ext>
              </a:extLst>
            </p:cNvPr>
            <p:cNvGrpSpPr/>
            <p:nvPr/>
          </p:nvGrpSpPr>
          <p:grpSpPr>
            <a:xfrm>
              <a:off x="1309966" y="3348916"/>
              <a:ext cx="6524059" cy="2128293"/>
              <a:chOff x="1309968" y="3564412"/>
              <a:chExt cx="6524059" cy="2128293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2E09730B-BCC6-40BB-83E2-3E680435A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9968" y="3564412"/>
                <a:ext cx="6524059" cy="2128293"/>
              </a:xfrm>
              <a:prstGeom prst="rect">
                <a:avLst/>
              </a:prstGeom>
            </p:spPr>
          </p:pic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756FF6E-84C0-4946-B1A1-85D23722D5BC}"/>
                  </a:ext>
                </a:extLst>
              </p:cNvPr>
              <p:cNvSpPr/>
              <p:nvPr/>
            </p:nvSpPr>
            <p:spPr>
              <a:xfrm>
                <a:off x="3622414" y="4581661"/>
                <a:ext cx="2260035" cy="299024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[ </a:t>
                </a:r>
                <a:r>
                  <a:rPr lang="en-US" altLang="zh-CN" sz="1400" dirty="0">
                    <a:solidFill>
                      <a:srgbClr val="FF0000"/>
                    </a:solidFill>
                  </a:rPr>
                  <a:t>0.9</a:t>
                </a:r>
                <a:r>
                  <a:rPr lang="en-US" altLang="zh-CN" sz="1400" dirty="0">
                    <a:solidFill>
                      <a:schemeClr val="tx1"/>
                    </a:solidFill>
                  </a:rPr>
                  <a:t>, 0.4, -0.2, 0,1, -0.3,</a:t>
                </a:r>
                <a:r>
                  <a:rPr lang="zh-CN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400" dirty="0">
                    <a:solidFill>
                      <a:schemeClr val="tx1"/>
                    </a:solidFill>
                  </a:rPr>
                  <a:t>0.1 ]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D19B419-FE69-460C-A359-C78A92CE9364}"/>
                </a:ext>
              </a:extLst>
            </p:cNvPr>
            <p:cNvSpPr/>
            <p:nvPr/>
          </p:nvSpPr>
          <p:spPr>
            <a:xfrm>
              <a:off x="4927276" y="4005063"/>
              <a:ext cx="955171" cy="2990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7675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Attention</a:t>
            </a:r>
            <a:r>
              <a:rPr lang="zh-CN" altLang="en-US" dirty="0"/>
              <a:t>机制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1E85FA6-22A1-43B4-A6B4-1E18D79C290D}"/>
              </a:ext>
            </a:extLst>
          </p:cNvPr>
          <p:cNvGrpSpPr/>
          <p:nvPr/>
        </p:nvGrpSpPr>
        <p:grpSpPr>
          <a:xfrm>
            <a:off x="269170" y="1690619"/>
            <a:ext cx="8605659" cy="3672161"/>
            <a:chOff x="381264" y="1811567"/>
            <a:chExt cx="8605659" cy="3672161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6A24812-35A6-4358-9965-69CB63E2C842}"/>
                </a:ext>
              </a:extLst>
            </p:cNvPr>
            <p:cNvGrpSpPr/>
            <p:nvPr/>
          </p:nvGrpSpPr>
          <p:grpSpPr>
            <a:xfrm>
              <a:off x="381264" y="1811567"/>
              <a:ext cx="4190736" cy="3672161"/>
              <a:chOff x="524807" y="1822974"/>
              <a:chExt cx="4190736" cy="3672161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9662567B-D5E9-46D3-9132-535E9BA43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4807" y="1822974"/>
                <a:ext cx="4190736" cy="3672161"/>
              </a:xfrm>
              <a:prstGeom prst="rect">
                <a:avLst/>
              </a:prstGeom>
            </p:spPr>
          </p:pic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E5BF46E-6B6F-402F-AACD-D878D9AD7D60}"/>
                  </a:ext>
                </a:extLst>
              </p:cNvPr>
              <p:cNvSpPr/>
              <p:nvPr/>
            </p:nvSpPr>
            <p:spPr>
              <a:xfrm>
                <a:off x="2807266" y="3429000"/>
                <a:ext cx="361101" cy="1820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E51A6B1-59D3-4916-BFCA-CB305F7AF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3731" y="1950863"/>
              <a:ext cx="2701603" cy="3532865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A636B06-5AF8-4247-A5FB-FB1B59735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440" y="1811567"/>
              <a:ext cx="1639483" cy="2045240"/>
            </a:xfrm>
            <a:prstGeom prst="rect">
              <a:avLst/>
            </a:prstGeom>
          </p:spPr>
        </p:pic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02922647-08C6-4BF9-AEA7-CD81C95E98DA}"/>
                </a:ext>
              </a:extLst>
            </p:cNvPr>
            <p:cNvSpPr/>
            <p:nvPr/>
          </p:nvSpPr>
          <p:spPr>
            <a:xfrm rot="20129918">
              <a:off x="7199344" y="3278460"/>
              <a:ext cx="331979" cy="1689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 Placeholder 33">
            <a:extLst>
              <a:ext uri="{FF2B5EF4-FFF2-40B4-BE49-F238E27FC236}">
                <a16:creationId xmlns:a16="http://schemas.microsoft.com/office/drawing/2014/main" id="{ECFF3BF3-C759-40FB-90BA-AD8883B7A125}"/>
              </a:ext>
            </a:extLst>
          </p:cNvPr>
          <p:cNvSpPr txBox="1"/>
          <p:nvPr/>
        </p:nvSpPr>
        <p:spPr>
          <a:xfrm>
            <a:off x="433388" y="1093700"/>
            <a:ext cx="2648811" cy="366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18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常见的注意力机制：</a:t>
            </a:r>
            <a:endParaRPr lang="en-US" altLang="zh-CN" sz="1800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DC03A19-39D2-43EE-8436-01C5BE0B6C4F}"/>
              </a:ext>
            </a:extLst>
          </p:cNvPr>
          <p:cNvSpPr txBox="1"/>
          <p:nvPr/>
        </p:nvSpPr>
        <p:spPr>
          <a:xfrm>
            <a:off x="405983" y="5527458"/>
            <a:ext cx="399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b="1" i="1" dirty="0" err="1">
                <a:solidFill>
                  <a:srgbClr val="5C8F45"/>
                </a:solidFill>
              </a:rPr>
              <a:t>Bahdanau</a:t>
            </a:r>
            <a:r>
              <a:rPr lang="en-US" altLang="zh-CN" b="1" i="1" dirty="0">
                <a:solidFill>
                  <a:srgbClr val="5C8F45"/>
                </a:solidFill>
              </a:rPr>
              <a:t> Attention &amp; Luong Attention</a:t>
            </a:r>
            <a:endParaRPr lang="zh-CN" altLang="en-US" b="1" i="1" dirty="0">
              <a:solidFill>
                <a:srgbClr val="5C8F45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D3BFE35-BFF1-4ABF-AC64-1D0C712C9840}"/>
              </a:ext>
            </a:extLst>
          </p:cNvPr>
          <p:cNvSpPr txBox="1"/>
          <p:nvPr/>
        </p:nvSpPr>
        <p:spPr>
          <a:xfrm>
            <a:off x="4919772" y="5527458"/>
            <a:ext cx="399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b="1" i="1" dirty="0">
                <a:solidFill>
                  <a:srgbClr val="5C8F45"/>
                </a:solidFill>
              </a:rPr>
              <a:t>Transformer Multi-Head Attention </a:t>
            </a:r>
            <a:endParaRPr lang="zh-CN" altLang="en-US" b="1" i="1" dirty="0">
              <a:solidFill>
                <a:srgbClr val="5C8F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546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234987F0-E0CB-448B-93C2-1AED92645BA7}"/>
              </a:ext>
            </a:extLst>
          </p:cNvPr>
          <p:cNvSpPr/>
          <p:nvPr/>
        </p:nvSpPr>
        <p:spPr bwMode="auto">
          <a:xfrm>
            <a:off x="2446919" y="941509"/>
            <a:ext cx="714375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endParaRPr lang="zh-CN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7792EE0-0A94-4B1A-89B0-B8AEF3BFFF8B}"/>
              </a:ext>
            </a:extLst>
          </p:cNvPr>
          <p:cNvSpPr txBox="1"/>
          <p:nvPr/>
        </p:nvSpPr>
        <p:spPr bwMode="auto">
          <a:xfrm>
            <a:off x="4225751" y="1764546"/>
            <a:ext cx="692497" cy="3389389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>
              <a:defRPr/>
            </a:pPr>
            <a:r>
              <a:rPr lang="zh-CN" altLang="en-US" sz="3300" b="1" spc="150" dirty="0">
                <a:solidFill>
                  <a:schemeClr val="tx2"/>
                </a:solidFill>
                <a:cs typeface="+mn-ea"/>
                <a:sym typeface="+mn-lt"/>
              </a:rPr>
              <a:t>目录 </a:t>
            </a:r>
            <a:r>
              <a:rPr lang="en-US" altLang="zh-CN" sz="3300" b="1" spc="15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|</a:t>
            </a:r>
            <a:r>
              <a:rPr lang="en-US" altLang="zh-CN" sz="3300" b="1" spc="15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altLang="zh-CN" sz="3300" b="1" spc="150" dirty="0">
                <a:cs typeface="+mn-ea"/>
                <a:sym typeface="+mn-lt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808016" y="1641725"/>
            <a:ext cx="1782703" cy="3574549"/>
            <a:chOff x="6597449" y="1148208"/>
            <a:chExt cx="2376937" cy="4766065"/>
          </a:xfrm>
        </p:grpSpPr>
        <p:grpSp>
          <p:nvGrpSpPr>
            <p:cNvPr id="3" name="组合 2"/>
            <p:cNvGrpSpPr/>
            <p:nvPr/>
          </p:nvGrpSpPr>
          <p:grpSpPr>
            <a:xfrm>
              <a:off x="6597449" y="1148208"/>
              <a:ext cx="2376937" cy="620713"/>
              <a:chOff x="5855427" y="1647453"/>
              <a:chExt cx="2376937" cy="620713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2" y="1696200"/>
                <a:ext cx="1682512" cy="55399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lt"/>
                  </a:rPr>
                  <a:t>实验背景</a:t>
                </a: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4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1</a:t>
                </a:r>
                <a:endParaRPr lang="zh-CN" altLang="en-US" sz="24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6597449" y="2185044"/>
              <a:ext cx="2376937" cy="620713"/>
              <a:chOff x="5855427" y="1647453"/>
              <a:chExt cx="2376937" cy="620713"/>
            </a:xfrm>
          </p:grpSpPr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2" y="1696200"/>
                <a:ext cx="1682512" cy="55399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lt"/>
                  </a:rPr>
                  <a:t>实验原理</a:t>
                </a: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4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2</a:t>
                </a:r>
                <a:endParaRPr lang="zh-CN" altLang="en-US" sz="24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6597449" y="3221216"/>
              <a:ext cx="2376937" cy="620713"/>
              <a:chOff x="5855427" y="1647453"/>
              <a:chExt cx="2376937" cy="620713"/>
            </a:xfrm>
          </p:grpSpPr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2" y="1696200"/>
                <a:ext cx="1682512" cy="55399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lt"/>
                  </a:rPr>
                  <a:t>实验目的</a:t>
                </a: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4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3</a:t>
                </a:r>
                <a:endParaRPr lang="zh-CN" altLang="en-US" sz="24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6597449" y="4257388"/>
              <a:ext cx="2376936" cy="620713"/>
              <a:chOff x="5855427" y="1647453"/>
              <a:chExt cx="2376936" cy="620713"/>
            </a:xfrm>
          </p:grpSpPr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1" y="1696200"/>
                <a:ext cx="1682512" cy="55399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lt"/>
                  </a:rPr>
                  <a:t>实验内容</a:t>
                </a: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4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4</a:t>
                </a:r>
                <a:endParaRPr lang="zh-CN" altLang="en-US" sz="24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597449" y="5293560"/>
              <a:ext cx="2376937" cy="620713"/>
              <a:chOff x="5855427" y="1647453"/>
              <a:chExt cx="2376937" cy="620713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2" y="1696200"/>
                <a:ext cx="1682512" cy="55399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lt"/>
                  </a:rPr>
                  <a:t>评分标准</a:t>
                </a: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4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5</a:t>
                </a:r>
                <a:endParaRPr lang="zh-CN" altLang="en-US" sz="24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2.2.1 </a:t>
            </a:r>
            <a:r>
              <a:rPr lang="en-US" altLang="zh-CN" dirty="0" err="1"/>
              <a:t>Bahdanau</a:t>
            </a:r>
            <a:r>
              <a:rPr lang="en-US" altLang="zh-CN" dirty="0"/>
              <a:t> Attention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0E0276-D841-8C6D-39D3-8FE22C12A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50" y="1168400"/>
            <a:ext cx="3584394" cy="471902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D5B82D36-C4B6-55C7-7E60-FFF4BD0D8475}"/>
              </a:ext>
            </a:extLst>
          </p:cNvPr>
          <p:cNvSpPr txBox="1"/>
          <p:nvPr/>
        </p:nvSpPr>
        <p:spPr>
          <a:xfrm>
            <a:off x="4760351" y="1416240"/>
            <a:ext cx="35843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b="1" i="1" dirty="0">
                <a:solidFill>
                  <a:srgbClr val="5C8F45"/>
                </a:solidFill>
              </a:rPr>
              <a:t>   </a:t>
            </a:r>
            <a:r>
              <a:rPr lang="en-US" altLang="zh-CN" sz="2000" b="1" i="1" dirty="0" err="1">
                <a:solidFill>
                  <a:srgbClr val="5C8F45"/>
                </a:solidFill>
              </a:rPr>
              <a:t>Bahdanau</a:t>
            </a:r>
            <a:r>
              <a:rPr lang="en-US" altLang="zh-CN" sz="2000" b="1" i="1" dirty="0">
                <a:solidFill>
                  <a:srgbClr val="5C8F45"/>
                </a:solidFill>
              </a:rPr>
              <a:t> Attention</a:t>
            </a:r>
            <a:r>
              <a:rPr lang="zh-CN" altLang="en-US" sz="2000" b="1" dirty="0">
                <a:solidFill>
                  <a:srgbClr val="5C8F45"/>
                </a:solidFill>
              </a:rPr>
              <a:t>在解码的每个时刻</a:t>
            </a:r>
            <a:r>
              <a:rPr lang="en-US" altLang="zh-CN" sz="2000" b="1" dirty="0">
                <a:solidFill>
                  <a:srgbClr val="5C8F45"/>
                </a:solidFill>
              </a:rPr>
              <a:t>t</a:t>
            </a:r>
            <a:r>
              <a:rPr lang="zh-CN" altLang="en-US" sz="2000" b="1" dirty="0">
                <a:solidFill>
                  <a:srgbClr val="5C8F45"/>
                </a:solidFill>
              </a:rPr>
              <a:t>用解码器的隐藏状态</a:t>
            </a:r>
            <a:r>
              <a:rPr lang="en-US" altLang="zh-CN" sz="2000" b="1" i="1" dirty="0">
                <a:solidFill>
                  <a:srgbClr val="5C8F45"/>
                </a:solidFill>
              </a:rPr>
              <a:t>s</a:t>
            </a:r>
            <a:r>
              <a:rPr lang="en-US" altLang="zh-CN" sz="2400" b="1" i="1" baseline="-25000" dirty="0">
                <a:solidFill>
                  <a:srgbClr val="5C8F45"/>
                </a:solidFill>
              </a:rPr>
              <a:t>t-1</a:t>
            </a:r>
            <a:r>
              <a:rPr lang="zh-CN" altLang="en-US" sz="2000" b="1" dirty="0">
                <a:solidFill>
                  <a:srgbClr val="5C8F45"/>
                </a:solidFill>
              </a:rPr>
              <a:t>和编码器的</a:t>
            </a:r>
            <a:r>
              <a:rPr lang="en-US" altLang="zh-CN" sz="2000" b="1" dirty="0">
                <a:solidFill>
                  <a:srgbClr val="5C8F45"/>
                </a:solidFill>
              </a:rPr>
              <a:t>{</a:t>
            </a:r>
            <a:r>
              <a:rPr lang="en-US" altLang="zh-CN" sz="2000" b="1" i="1" dirty="0">
                <a:solidFill>
                  <a:srgbClr val="5C8F45"/>
                </a:solidFill>
              </a:rPr>
              <a:t>h</a:t>
            </a:r>
            <a:r>
              <a:rPr lang="en-US" altLang="zh-CN" sz="2400" b="1" i="1" baseline="-25000" dirty="0">
                <a:solidFill>
                  <a:srgbClr val="5C8F45"/>
                </a:solidFill>
              </a:rPr>
              <a:t>1</a:t>
            </a:r>
            <a:r>
              <a:rPr lang="en-US" altLang="zh-CN" sz="2000" b="1" dirty="0">
                <a:solidFill>
                  <a:srgbClr val="5C8F45"/>
                </a:solidFill>
              </a:rPr>
              <a:t>,…, </a:t>
            </a:r>
            <a:r>
              <a:rPr lang="en-US" altLang="zh-CN" sz="2000" b="1" i="1" dirty="0" err="1">
                <a:solidFill>
                  <a:srgbClr val="5C8F45"/>
                </a:solidFill>
              </a:rPr>
              <a:t>h</a:t>
            </a:r>
            <a:r>
              <a:rPr lang="en-US" altLang="zh-CN" sz="2400" b="1" i="1" baseline="-25000" dirty="0" err="1">
                <a:solidFill>
                  <a:srgbClr val="5C8F45"/>
                </a:solidFill>
              </a:rPr>
              <a:t>n</a:t>
            </a:r>
            <a:r>
              <a:rPr lang="en-US" altLang="zh-CN" sz="2000" b="1" dirty="0">
                <a:solidFill>
                  <a:srgbClr val="5C8F45"/>
                </a:solidFill>
              </a:rPr>
              <a:t>}</a:t>
            </a:r>
            <a:r>
              <a:rPr lang="zh-CN" altLang="en-US" sz="2000" b="1" dirty="0">
                <a:solidFill>
                  <a:srgbClr val="5C8F45"/>
                </a:solidFill>
              </a:rPr>
              <a:t>计算注意力得分。</a:t>
            </a:r>
            <a:endParaRPr lang="zh-CN" altLang="en-US" b="1" dirty="0">
              <a:solidFill>
                <a:srgbClr val="5C8F45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D3B1C7D-8608-4143-1152-91B520E9833B}"/>
              </a:ext>
            </a:extLst>
          </p:cNvPr>
          <p:cNvGrpSpPr/>
          <p:nvPr/>
        </p:nvGrpSpPr>
        <p:grpSpPr>
          <a:xfrm>
            <a:off x="4449888" y="2922620"/>
            <a:ext cx="4205319" cy="2652680"/>
            <a:chOff x="4449787" y="2687670"/>
            <a:chExt cx="4205319" cy="265268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C0053E62-CBB1-6A13-BB2A-9BE28244B64C}"/>
                </a:ext>
              </a:extLst>
            </p:cNvPr>
            <p:cNvGrpSpPr/>
            <p:nvPr/>
          </p:nvGrpSpPr>
          <p:grpSpPr>
            <a:xfrm>
              <a:off x="4449787" y="2794639"/>
              <a:ext cx="4205319" cy="2271686"/>
              <a:chOff x="6933301" y="1908020"/>
              <a:chExt cx="4205319" cy="22716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BFAD6955-6256-CA50-ADC6-777DBA361D76}"/>
                      </a:ext>
                    </a:extLst>
                  </p:cNvPr>
                  <p:cNvSpPr txBox="1"/>
                  <p:nvPr/>
                </p:nvSpPr>
                <p:spPr>
                  <a:xfrm>
                    <a:off x="6933301" y="1908020"/>
                    <a:ext cx="4205319" cy="36933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𝑡𝑘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𝑚𝑎𝑡𝑐h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EB04FC64-5673-4675-9976-609A271AFF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3301" y="1908020"/>
                    <a:ext cx="420531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67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B02C7044-8B9A-80DC-7FDE-871F9DF64DBC}"/>
                      </a:ext>
                    </a:extLst>
                  </p:cNvPr>
                  <p:cNvSpPr txBox="1"/>
                  <p:nvPr/>
                </p:nvSpPr>
                <p:spPr>
                  <a:xfrm>
                    <a:off x="7040573" y="2331627"/>
                    <a:ext cx="3978252" cy="6927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𝑡𝑘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𝑡𝑘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ⅈ=1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𝑡𝑖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den>
                          </m:f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B02C7044-8B9A-80DC-7FDE-871F9DF64D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0573" y="2331627"/>
                    <a:ext cx="3978252" cy="6927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EC76AEBB-D565-A1EE-B062-7FBD141FA769}"/>
                      </a:ext>
                    </a:extLst>
                  </p:cNvPr>
                  <p:cNvSpPr txBox="1"/>
                  <p:nvPr/>
                </p:nvSpPr>
                <p:spPr>
                  <a:xfrm>
                    <a:off x="7267638" y="3039293"/>
                    <a:ext cx="3524121" cy="84850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EC76AEBB-D565-A1EE-B062-7FBD141FA7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7638" y="3039293"/>
                    <a:ext cx="3524121" cy="84850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11F5A774-F78A-6865-9D76-4FBED677F784}"/>
                      </a:ext>
                    </a:extLst>
                  </p:cNvPr>
                  <p:cNvSpPr txBox="1"/>
                  <p:nvPr/>
                </p:nvSpPr>
                <p:spPr>
                  <a:xfrm>
                    <a:off x="7706900" y="3902707"/>
                    <a:ext cx="2645596" cy="27699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0" tIns="0" rIns="0" bIns="0" numCol="1" spcCol="38100" rtlCol="0" anchor="t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微软雅黑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0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微软雅黑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微软雅黑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zh-CN" altLang="en-US" sz="1800" b="0" i="0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微软雅黑"/>
                            </a:rPr>
                            <m:t>=</m:t>
                          </m:r>
                          <m:r>
                            <a:rPr kumimoji="0" lang="zh-CN" altLang="en-US" sz="1800" b="0" i="0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微软雅黑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zh-CN" altLang="en-US" sz="18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微软雅黑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zh-CN" altLang="en-US" sz="1800" b="0" i="1" u="none" strike="noStrike" cap="none" spc="0" normalizeH="0" baseline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微软雅黑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0" u="none" strike="noStrike" cap="none" spc="0" normalizeH="0" baseline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微软雅黑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cap="none" spc="0" normalizeH="0" baseline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微软雅黑"/>
                                    </a:rPr>
                                    <m:t>𝑡</m:t>
                                  </m:r>
                                  <m:r>
                                    <a:rPr kumimoji="0" lang="zh-CN" altLang="en-US" sz="1800" b="0" i="0" u="none" strike="noStrike" cap="none" spc="0" normalizeH="0" baseline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微软雅黑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微软雅黑"/>
                                </a:rPr>
                                <m:t>,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zh-CN" altLang="en-US" sz="1800" b="0" i="1" u="none" strike="noStrike" cap="none" spc="0" normalizeH="0" baseline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微软雅黑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zh-CN" altLang="en-US" sz="1800" b="0" i="1" u="none" strike="noStrike" cap="none" spc="0" normalizeH="0" baseline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微软雅黑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CN" altLang="en-US" sz="1800" b="0" i="0" u="none" strike="noStrike" cap="none" spc="0" normalizeH="0" baseline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微软雅黑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0" u="none" strike="noStrike" cap="none" spc="0" normalizeH="0" baseline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微软雅黑"/>
                                        </a:rPr>
                                        <m:t>𝑡</m:t>
                                      </m:r>
                                      <m:r>
                                        <a:rPr kumimoji="0" lang="zh-CN" altLang="en-US" sz="1800" b="0" i="0" u="none" strike="noStrike" cap="none" spc="0" normalizeH="0" baseline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微软雅黑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0" lang="zh-CN" altLang="en-US" sz="1800" b="0" i="0" u="none" strike="noStrike" cap="none" spc="0" normalizeH="0" baseline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微软雅黑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kumimoji="0" lang="zh-CN" altLang="en-US" sz="1800" b="0" i="1" u="none" strike="noStrike" cap="none" spc="0" normalizeH="0" baseline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微软雅黑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CN" altLang="en-US" sz="1800" b="0" i="0" u="none" strike="noStrike" cap="none" spc="0" normalizeH="0" baseline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微软雅黑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0" lang="zh-CN" altLang="en-US" sz="1800" b="0" i="0" u="none" strike="noStrike" cap="none" spc="0" normalizeH="0" baseline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sym typeface="微软雅黑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kumimoji="0" lang="zh-CN" altLang="en-US" sz="18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微软雅黑"/>
                      <a:ea typeface="微软雅黑"/>
                      <a:cs typeface="微软雅黑"/>
                      <a:sym typeface="微软雅黑"/>
                    </a:endParaRPr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11F5A774-F78A-6865-9D76-4FBED677F7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06900" y="3902707"/>
                    <a:ext cx="264559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4783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DEEDCCB0-5344-13EF-34BF-9727055B48B5}"/>
                </a:ext>
              </a:extLst>
            </p:cNvPr>
            <p:cNvSpPr/>
            <p:nvPr/>
          </p:nvSpPr>
          <p:spPr>
            <a:xfrm>
              <a:off x="4946612" y="2687670"/>
              <a:ext cx="3219488" cy="2652680"/>
            </a:xfrm>
            <a:prstGeom prst="roundRect">
              <a:avLst/>
            </a:prstGeom>
            <a:noFill/>
            <a:ln w="28575">
              <a:solidFill>
                <a:srgbClr val="D9EA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椭圆 7">
            <a:extLst>
              <a:ext uri="{FF2B5EF4-FFF2-40B4-BE49-F238E27FC236}">
                <a16:creationId xmlns:a16="http://schemas.microsoft.com/office/drawing/2014/main" id="{54DA994C-C971-ABD1-BFEE-17D22984E9AE}"/>
              </a:ext>
            </a:extLst>
          </p:cNvPr>
          <p:cNvSpPr/>
          <p:nvPr/>
        </p:nvSpPr>
        <p:spPr>
          <a:xfrm>
            <a:off x="1771650" y="1730396"/>
            <a:ext cx="387350" cy="3873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C6AC38E-2451-0BDE-9237-B728FC13814B}"/>
              </a:ext>
            </a:extLst>
          </p:cNvPr>
          <p:cNvSpPr/>
          <p:nvPr/>
        </p:nvSpPr>
        <p:spPr>
          <a:xfrm>
            <a:off x="933450" y="3799573"/>
            <a:ext cx="476250" cy="15852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3A1DD97-5832-0B66-4CA5-C705136B3297}"/>
              </a:ext>
            </a:extLst>
          </p:cNvPr>
          <p:cNvCxnSpPr>
            <a:stCxn id="8" idx="7"/>
          </p:cNvCxnSpPr>
          <p:nvPr/>
        </p:nvCxnSpPr>
        <p:spPr>
          <a:xfrm flipV="1">
            <a:off x="2102274" y="1533546"/>
            <a:ext cx="310726" cy="253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1B8D141-0D5F-A94C-9B08-0AA7DA624198}"/>
              </a:ext>
            </a:extLst>
          </p:cNvPr>
          <p:cNvCxnSpPr>
            <a:cxnSpLocks/>
          </p:cNvCxnSpPr>
          <p:nvPr/>
        </p:nvCxnSpPr>
        <p:spPr>
          <a:xfrm flipV="1">
            <a:off x="1128640" y="3214255"/>
            <a:ext cx="0" cy="5853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477570EB-E931-5547-DA65-CCFB52444B9F}"/>
              </a:ext>
            </a:extLst>
          </p:cNvPr>
          <p:cNvSpPr txBox="1"/>
          <p:nvPr/>
        </p:nvSpPr>
        <p:spPr>
          <a:xfrm>
            <a:off x="2332038" y="1265607"/>
            <a:ext cx="487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endParaRPr lang="zh-CN" altLang="en-US" b="1" i="1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0FFA766-041C-598C-EA29-A664E9145547}"/>
              </a:ext>
            </a:extLst>
          </p:cNvPr>
          <p:cNvSpPr txBox="1"/>
          <p:nvPr/>
        </p:nvSpPr>
        <p:spPr>
          <a:xfrm>
            <a:off x="922339" y="2837127"/>
            <a:ext cx="487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821632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785789" y="3107452"/>
            <a:ext cx="2342342" cy="643095"/>
            <a:chOff x="5588007" y="1590635"/>
            <a:chExt cx="3123121" cy="857460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1B256AE-680D-4CCC-B51F-B69BF45F0365}"/>
                </a:ext>
              </a:extLst>
            </p:cNvPr>
            <p:cNvSpPr txBox="1"/>
            <p:nvPr/>
          </p:nvSpPr>
          <p:spPr>
            <a:xfrm>
              <a:off x="6549853" y="1696200"/>
              <a:ext cx="2161275" cy="6976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实验目的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CD969C8-E62F-446D-85AA-293C5C9F7396}"/>
                </a:ext>
              </a:extLst>
            </p:cNvPr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>
                  <a:latin typeface="Century Gothic" panose="020B0502020202020204" pitchFamily="34" charset="0"/>
                  <a:ea typeface="微软雅黑" panose="020B0503020204020204" pitchFamily="34" charset="-122"/>
                </a:rPr>
                <a:t>3</a:t>
              </a:r>
              <a:endParaRPr lang="zh-CN" altLang="en-US" sz="3000" b="1" dirty="0"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333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3496" y="1509582"/>
            <a:ext cx="7577007" cy="342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 algn="just" eaLnBrk="1">
              <a:lnSpc>
                <a:spcPct val="150000"/>
              </a:lnSpc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学习编码器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解码器架构的基本原理，了解编解码器架构适用的任务类型；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 algn="just" eaLnBrk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学习和理解注意力机制的原理，了解常用注意力机制的实现方式；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68" indent="-257168" algn="just" eaLnBrk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了解序列到序列任务的处理流程，使用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编码完成规定的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生成任务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E2E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数据集的表格到文本生成任务。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实验目的</a:t>
            </a:r>
          </a:p>
        </p:txBody>
      </p:sp>
    </p:spTree>
    <p:extLst>
      <p:ext uri="{BB962C8B-B14F-4D97-AF65-F5344CB8AC3E}">
        <p14:creationId xmlns:p14="http://schemas.microsoft.com/office/powerpoint/2010/main" val="698640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785789" y="3107452"/>
            <a:ext cx="2342342" cy="643095"/>
            <a:chOff x="5588007" y="1590635"/>
            <a:chExt cx="3123121" cy="857460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1B256AE-680D-4CCC-B51F-B69BF45F0365}"/>
                </a:ext>
              </a:extLst>
            </p:cNvPr>
            <p:cNvSpPr txBox="1"/>
            <p:nvPr/>
          </p:nvSpPr>
          <p:spPr>
            <a:xfrm>
              <a:off x="6549853" y="1696200"/>
              <a:ext cx="2161275" cy="6976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实验内容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CD969C8-E62F-446D-85AA-293C5C9F7396}"/>
                </a:ext>
              </a:extLst>
            </p:cNvPr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>
                  <a:latin typeface="Century Gothic" panose="020B0502020202020204" pitchFamily="34" charset="0"/>
                  <a:ea typeface="微软雅黑" panose="020B0503020204020204" pitchFamily="34" charset="-122"/>
                </a:rPr>
                <a:t>4</a:t>
              </a:r>
              <a:endParaRPr lang="zh-CN" altLang="en-US" sz="3000" b="1" dirty="0"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3069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实验任务</a:t>
            </a:r>
          </a:p>
        </p:txBody>
      </p:sp>
      <p:sp>
        <p:nvSpPr>
          <p:cNvPr id="9" name="Text Placeholder 33">
            <a:extLst>
              <a:ext uri="{FF2B5EF4-FFF2-40B4-BE49-F238E27FC236}">
                <a16:creationId xmlns:a16="http://schemas.microsoft.com/office/drawing/2014/main" id="{799B8788-F48E-4DD9-8600-86A15A1296A2}"/>
              </a:ext>
            </a:extLst>
          </p:cNvPr>
          <p:cNvSpPr txBox="1"/>
          <p:nvPr/>
        </p:nvSpPr>
        <p:spPr>
          <a:xfrm>
            <a:off x="433388" y="894730"/>
            <a:ext cx="7371045" cy="488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4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E2E</a:t>
            </a:r>
            <a:r>
              <a:rPr lang="zh-CN" altLang="en-US" sz="24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数据集的表格到文本生成任务</a:t>
            </a:r>
            <a:endParaRPr lang="en-US" altLang="zh-CN" sz="2400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E074AC36-B1C1-4C94-B687-4BA1CA4F3A50}"/>
              </a:ext>
            </a:extLst>
          </p:cNvPr>
          <p:cNvSpPr txBox="1"/>
          <p:nvPr/>
        </p:nvSpPr>
        <p:spPr>
          <a:xfrm>
            <a:off x="472959" y="1481543"/>
            <a:ext cx="8198082" cy="218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数据集介绍</a:t>
            </a:r>
            <a:endParaRPr lang="en-US" altLang="zh-CN" sz="1800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Clr>
                <a:schemeClr val="tx2"/>
              </a:buClr>
            </a:pPr>
            <a:r>
              <a:rPr lang="en-US" altLang="zh-CN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E2E</a:t>
            </a: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数据集收录了种类丰富的餐馆信息，餐馆信息以数据表的形式呈现。每一张数据表包含</a:t>
            </a:r>
            <a:r>
              <a:rPr lang="en-US" altLang="zh-CN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3-8</a:t>
            </a: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个“属性名</a:t>
            </a:r>
            <a:r>
              <a:rPr lang="en-US" altLang="zh-CN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属性值”对（如左图所示），需要生成符合表格信息的描述性文本。</a:t>
            </a:r>
            <a:r>
              <a:rPr lang="en-US" altLang="zh-CN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E2E</a:t>
            </a: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数据集共有</a:t>
            </a:r>
            <a:r>
              <a:rPr lang="en-US" altLang="zh-CN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种属性类型（如右图所示），且每张表格对应多个参考文本。</a:t>
            </a:r>
            <a:endParaRPr lang="en-US" altLang="zh-CN" sz="1800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Clr>
                <a:schemeClr val="tx2"/>
              </a:buClr>
            </a:pPr>
            <a:r>
              <a:rPr lang="en-US" altLang="zh-CN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本实验提供的处理过的</a:t>
            </a:r>
            <a:r>
              <a:rPr lang="en-US" altLang="zh-CN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E2E</a:t>
            </a: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数据集包含约</a:t>
            </a:r>
            <a:r>
              <a:rPr lang="en-US" altLang="zh-CN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万条数据。</a:t>
            </a:r>
            <a:endParaRPr lang="en-US" altLang="zh-CN" sz="1800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CD64E3D-2751-4E2C-B91A-514627FF3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38" y="4088393"/>
            <a:ext cx="3534175" cy="261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5849B78-886D-4A07-BFCA-0BBA0BBA7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002" y="3924471"/>
            <a:ext cx="5034860" cy="250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00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实验任务</a:t>
            </a:r>
          </a:p>
        </p:txBody>
      </p:sp>
      <p:sp>
        <p:nvSpPr>
          <p:cNvPr id="9" name="Text Placeholder 33">
            <a:extLst>
              <a:ext uri="{FF2B5EF4-FFF2-40B4-BE49-F238E27FC236}">
                <a16:creationId xmlns:a16="http://schemas.microsoft.com/office/drawing/2014/main" id="{799B8788-F48E-4DD9-8600-86A15A1296A2}"/>
              </a:ext>
            </a:extLst>
          </p:cNvPr>
          <p:cNvSpPr txBox="1"/>
          <p:nvPr/>
        </p:nvSpPr>
        <p:spPr>
          <a:xfrm>
            <a:off x="433388" y="990596"/>
            <a:ext cx="7371045" cy="488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4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E2E</a:t>
            </a:r>
            <a:r>
              <a:rPr lang="zh-CN" altLang="en-US" sz="24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数据集的表格到文本生成任务</a:t>
            </a:r>
            <a:endParaRPr lang="en-US" altLang="zh-CN" sz="2400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E074AC36-B1C1-4C94-B687-4BA1CA4F3A50}"/>
              </a:ext>
            </a:extLst>
          </p:cNvPr>
          <p:cNvSpPr txBox="1"/>
          <p:nvPr/>
        </p:nvSpPr>
        <p:spPr>
          <a:xfrm>
            <a:off x="415237" y="1565270"/>
            <a:ext cx="4429822" cy="3188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实验的训练集、验证集和测试集对应的文件分别为</a:t>
            </a:r>
            <a:r>
              <a:rPr lang="en-US" altLang="zh-CN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trainset.csv, devset.csv, testset.csv.</a:t>
            </a:r>
          </a:p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其中训练集和验证集文件有</a:t>
            </a:r>
            <a:r>
              <a:rPr lang="en-US" altLang="zh-CN" sz="1800" spc="3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</a:t>
            </a: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两列，分别对应数据表和参考文本；测试集只有</a:t>
            </a:r>
            <a:r>
              <a:rPr lang="en-US" altLang="zh-CN" sz="1800" spc="3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18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一列，对应数据表。</a:t>
            </a:r>
            <a:endParaRPr lang="en-US" altLang="zh-CN" sz="1800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altLang="zh-CN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altLang="zh-CN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A47E68-2E01-44B2-884C-826596CD5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337" y="1565270"/>
            <a:ext cx="3220426" cy="21570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92D2C4-D509-490F-811B-6087B0D28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82" y="4753450"/>
            <a:ext cx="8057435" cy="1181757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9A6D12CD-8306-4B67-B0C8-BA88DAE07EC8}"/>
              </a:ext>
            </a:extLst>
          </p:cNvPr>
          <p:cNvSpPr/>
          <p:nvPr/>
        </p:nvSpPr>
        <p:spPr>
          <a:xfrm>
            <a:off x="5096494" y="2101476"/>
            <a:ext cx="430085" cy="220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D438E4CF-6EC9-41B3-8CE6-95E566F34870}"/>
              </a:ext>
            </a:extLst>
          </p:cNvPr>
          <p:cNvSpPr/>
          <p:nvPr/>
        </p:nvSpPr>
        <p:spPr>
          <a:xfrm>
            <a:off x="2709979" y="4108376"/>
            <a:ext cx="308683" cy="5591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76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实验流程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8D0A2EC-1B56-43C3-AD23-A6ED3B0814F4}"/>
              </a:ext>
            </a:extLst>
          </p:cNvPr>
          <p:cNvCxnSpPr>
            <a:cxnSpLocks/>
          </p:cNvCxnSpPr>
          <p:nvPr/>
        </p:nvCxnSpPr>
        <p:spPr>
          <a:xfrm>
            <a:off x="645031" y="1320462"/>
            <a:ext cx="0" cy="4360693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91C30B4B-507A-430A-9456-1A107D83B51C}"/>
              </a:ext>
            </a:extLst>
          </p:cNvPr>
          <p:cNvSpPr/>
          <p:nvPr/>
        </p:nvSpPr>
        <p:spPr>
          <a:xfrm>
            <a:off x="564031" y="1624788"/>
            <a:ext cx="162000" cy="162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E579C0C-EBFF-432F-A8FD-6147AF33B668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726031" y="1700986"/>
            <a:ext cx="683668" cy="4802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CD8C70C-7959-42C1-92E1-1A77AC2CBFAD}"/>
              </a:ext>
            </a:extLst>
          </p:cNvPr>
          <p:cNvSpPr txBox="1"/>
          <p:nvPr/>
        </p:nvSpPr>
        <p:spPr>
          <a:xfrm>
            <a:off x="1490698" y="1562486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5C8F45"/>
                </a:solidFill>
              </a:rPr>
              <a:t>数据预处理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97610E2-4C19-492F-A15D-34B9C28220EC}"/>
              </a:ext>
            </a:extLst>
          </p:cNvPr>
          <p:cNvSpPr/>
          <p:nvPr/>
        </p:nvSpPr>
        <p:spPr>
          <a:xfrm>
            <a:off x="566179" y="2737633"/>
            <a:ext cx="162000" cy="162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CAD23CE-1B8C-48D2-A878-CE733554C458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28179" y="2813831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000F59D-76CF-4E1E-9A29-CE7D6518061C}"/>
              </a:ext>
            </a:extLst>
          </p:cNvPr>
          <p:cNvSpPr txBox="1"/>
          <p:nvPr/>
        </p:nvSpPr>
        <p:spPr>
          <a:xfrm>
            <a:off x="1490698" y="2675331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构建模型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1A804A6-4889-49FE-8E0D-0D60A95D25CF}"/>
              </a:ext>
            </a:extLst>
          </p:cNvPr>
          <p:cNvSpPr/>
          <p:nvPr/>
        </p:nvSpPr>
        <p:spPr>
          <a:xfrm>
            <a:off x="564031" y="3855280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9DBF5DF-4378-4A8E-BCA7-7075E7FAEFEC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726031" y="3931478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68D8DB9D-F78A-4B1E-9F9F-B04E1CCF2671}"/>
              </a:ext>
            </a:extLst>
          </p:cNvPr>
          <p:cNvSpPr/>
          <p:nvPr/>
        </p:nvSpPr>
        <p:spPr>
          <a:xfrm>
            <a:off x="562953" y="4968125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D7D7547-F4D5-4528-A89B-05D088BCBF5E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724953" y="5044323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0FA5AFD-66AA-4843-917E-F605BE948451}"/>
              </a:ext>
            </a:extLst>
          </p:cNvPr>
          <p:cNvSpPr txBox="1"/>
          <p:nvPr/>
        </p:nvSpPr>
        <p:spPr>
          <a:xfrm>
            <a:off x="1509514" y="3788176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训练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17E4958-06A4-43A0-8CFB-E50F9C57BF4C}"/>
              </a:ext>
            </a:extLst>
          </p:cNvPr>
          <p:cNvSpPr txBox="1"/>
          <p:nvPr/>
        </p:nvSpPr>
        <p:spPr>
          <a:xfrm>
            <a:off x="1509514" y="4905823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预测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BA5045-13C5-428C-8BBC-2AB3C700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221" y="876299"/>
            <a:ext cx="5808128" cy="536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04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实验流程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8D0A2EC-1B56-43C3-AD23-A6ED3B0814F4}"/>
              </a:ext>
            </a:extLst>
          </p:cNvPr>
          <p:cNvCxnSpPr>
            <a:cxnSpLocks/>
          </p:cNvCxnSpPr>
          <p:nvPr/>
        </p:nvCxnSpPr>
        <p:spPr>
          <a:xfrm>
            <a:off x="645031" y="1320462"/>
            <a:ext cx="0" cy="4360693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91C30B4B-507A-430A-9456-1A107D83B51C}"/>
              </a:ext>
            </a:extLst>
          </p:cNvPr>
          <p:cNvSpPr/>
          <p:nvPr/>
        </p:nvSpPr>
        <p:spPr>
          <a:xfrm>
            <a:off x="564031" y="1624788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E579C0C-EBFF-432F-A8FD-6147AF33B668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726031" y="1700986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CD8C70C-7959-42C1-92E1-1A77AC2CBFAD}"/>
              </a:ext>
            </a:extLst>
          </p:cNvPr>
          <p:cNvSpPr txBox="1"/>
          <p:nvPr/>
        </p:nvSpPr>
        <p:spPr>
          <a:xfrm>
            <a:off x="1490698" y="1562486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数据预处理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97610E2-4C19-492F-A15D-34B9C28220EC}"/>
              </a:ext>
            </a:extLst>
          </p:cNvPr>
          <p:cNvSpPr/>
          <p:nvPr/>
        </p:nvSpPr>
        <p:spPr>
          <a:xfrm>
            <a:off x="566179" y="2737633"/>
            <a:ext cx="162000" cy="162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CAD23CE-1B8C-48D2-A878-CE733554C458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28179" y="2813831"/>
            <a:ext cx="683668" cy="4802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000F59D-76CF-4E1E-9A29-CE7D6518061C}"/>
              </a:ext>
            </a:extLst>
          </p:cNvPr>
          <p:cNvSpPr txBox="1"/>
          <p:nvPr/>
        </p:nvSpPr>
        <p:spPr>
          <a:xfrm>
            <a:off x="1490698" y="2675331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5C8F45"/>
                </a:solidFill>
              </a:rPr>
              <a:t>构建模型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1A804A6-4889-49FE-8E0D-0D60A95D25CF}"/>
              </a:ext>
            </a:extLst>
          </p:cNvPr>
          <p:cNvSpPr/>
          <p:nvPr/>
        </p:nvSpPr>
        <p:spPr>
          <a:xfrm>
            <a:off x="564031" y="3855280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9DBF5DF-4378-4A8E-BCA7-7075E7FAEFEC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726031" y="3931478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68D8DB9D-F78A-4B1E-9F9F-B04E1CCF2671}"/>
              </a:ext>
            </a:extLst>
          </p:cNvPr>
          <p:cNvSpPr/>
          <p:nvPr/>
        </p:nvSpPr>
        <p:spPr>
          <a:xfrm>
            <a:off x="562953" y="4968125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D7D7547-F4D5-4528-A89B-05D088BCBF5E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724953" y="5044323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0FA5AFD-66AA-4843-917E-F605BE948451}"/>
              </a:ext>
            </a:extLst>
          </p:cNvPr>
          <p:cNvSpPr txBox="1"/>
          <p:nvPr/>
        </p:nvSpPr>
        <p:spPr>
          <a:xfrm>
            <a:off x="1509514" y="3788176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训练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17E4958-06A4-43A0-8CFB-E50F9C57BF4C}"/>
              </a:ext>
            </a:extLst>
          </p:cNvPr>
          <p:cNvSpPr txBox="1"/>
          <p:nvPr/>
        </p:nvSpPr>
        <p:spPr>
          <a:xfrm>
            <a:off x="1509514" y="4905823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预测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0DA0870-7E10-4376-8EF2-DBADFE267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673" y="2040543"/>
            <a:ext cx="6026083" cy="3395057"/>
          </a:xfrm>
          <a:prstGeom prst="rect">
            <a:avLst/>
          </a:prstGeom>
        </p:spPr>
      </p:pic>
      <p:sp>
        <p:nvSpPr>
          <p:cNvPr id="33" name="Text Placeholder 33">
            <a:extLst>
              <a:ext uri="{FF2B5EF4-FFF2-40B4-BE49-F238E27FC236}">
                <a16:creationId xmlns:a16="http://schemas.microsoft.com/office/drawing/2014/main" id="{6EDDAC84-47FC-4782-9D64-EE2FAED008C0}"/>
              </a:ext>
            </a:extLst>
          </p:cNvPr>
          <p:cNvSpPr txBox="1"/>
          <p:nvPr/>
        </p:nvSpPr>
        <p:spPr>
          <a:xfrm>
            <a:off x="3003551" y="1472012"/>
            <a:ext cx="4900612" cy="488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4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编码器</a:t>
            </a:r>
            <a:endParaRPr lang="en-US" altLang="zh-CN" sz="2400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9879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实验流程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8D0A2EC-1B56-43C3-AD23-A6ED3B0814F4}"/>
              </a:ext>
            </a:extLst>
          </p:cNvPr>
          <p:cNvCxnSpPr>
            <a:cxnSpLocks/>
          </p:cNvCxnSpPr>
          <p:nvPr/>
        </p:nvCxnSpPr>
        <p:spPr>
          <a:xfrm>
            <a:off x="645031" y="1320462"/>
            <a:ext cx="0" cy="4360693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91C30B4B-507A-430A-9456-1A107D83B51C}"/>
              </a:ext>
            </a:extLst>
          </p:cNvPr>
          <p:cNvSpPr/>
          <p:nvPr/>
        </p:nvSpPr>
        <p:spPr>
          <a:xfrm>
            <a:off x="564031" y="1624788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E579C0C-EBFF-432F-A8FD-6147AF33B668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726031" y="1700986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CD8C70C-7959-42C1-92E1-1A77AC2CBFAD}"/>
              </a:ext>
            </a:extLst>
          </p:cNvPr>
          <p:cNvSpPr txBox="1"/>
          <p:nvPr/>
        </p:nvSpPr>
        <p:spPr>
          <a:xfrm>
            <a:off x="1490698" y="1562486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数据预处理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97610E2-4C19-492F-A15D-34B9C28220EC}"/>
              </a:ext>
            </a:extLst>
          </p:cNvPr>
          <p:cNvSpPr/>
          <p:nvPr/>
        </p:nvSpPr>
        <p:spPr>
          <a:xfrm>
            <a:off x="566179" y="2737633"/>
            <a:ext cx="162000" cy="162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CAD23CE-1B8C-48D2-A878-CE733554C458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28179" y="2813831"/>
            <a:ext cx="683668" cy="4802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000F59D-76CF-4E1E-9A29-CE7D6518061C}"/>
              </a:ext>
            </a:extLst>
          </p:cNvPr>
          <p:cNvSpPr txBox="1"/>
          <p:nvPr/>
        </p:nvSpPr>
        <p:spPr>
          <a:xfrm>
            <a:off x="1490698" y="2675331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5C8F45"/>
                </a:solidFill>
              </a:rPr>
              <a:t>构建模型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1A804A6-4889-49FE-8E0D-0D60A95D25CF}"/>
              </a:ext>
            </a:extLst>
          </p:cNvPr>
          <p:cNvSpPr/>
          <p:nvPr/>
        </p:nvSpPr>
        <p:spPr>
          <a:xfrm>
            <a:off x="564031" y="3855280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9DBF5DF-4378-4A8E-BCA7-7075E7FAEFEC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726031" y="3931478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68D8DB9D-F78A-4B1E-9F9F-B04E1CCF2671}"/>
              </a:ext>
            </a:extLst>
          </p:cNvPr>
          <p:cNvSpPr/>
          <p:nvPr/>
        </p:nvSpPr>
        <p:spPr>
          <a:xfrm>
            <a:off x="562953" y="4968125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D7D7547-F4D5-4528-A89B-05D088BCBF5E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724953" y="5044323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0FA5AFD-66AA-4843-917E-F605BE948451}"/>
              </a:ext>
            </a:extLst>
          </p:cNvPr>
          <p:cNvSpPr txBox="1"/>
          <p:nvPr/>
        </p:nvSpPr>
        <p:spPr>
          <a:xfrm>
            <a:off x="1509514" y="3788176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训练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17E4958-06A4-43A0-8CFB-E50F9C57BF4C}"/>
              </a:ext>
            </a:extLst>
          </p:cNvPr>
          <p:cNvSpPr txBox="1"/>
          <p:nvPr/>
        </p:nvSpPr>
        <p:spPr>
          <a:xfrm>
            <a:off x="1509514" y="4905823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预测</a:t>
            </a:r>
          </a:p>
        </p:txBody>
      </p:sp>
      <p:sp>
        <p:nvSpPr>
          <p:cNvPr id="33" name="Text Placeholder 33">
            <a:extLst>
              <a:ext uri="{FF2B5EF4-FFF2-40B4-BE49-F238E27FC236}">
                <a16:creationId xmlns:a16="http://schemas.microsoft.com/office/drawing/2014/main" id="{6EDDAC84-47FC-4782-9D64-EE2FAED008C0}"/>
              </a:ext>
            </a:extLst>
          </p:cNvPr>
          <p:cNvSpPr txBox="1"/>
          <p:nvPr/>
        </p:nvSpPr>
        <p:spPr>
          <a:xfrm>
            <a:off x="3003551" y="1472012"/>
            <a:ext cx="4900612" cy="488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4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解码器</a:t>
            </a:r>
            <a:endParaRPr lang="en-US" altLang="zh-CN" sz="2400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C5D7DA-CBD8-44F3-937F-90E5186E1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673" y="1977719"/>
            <a:ext cx="6053715" cy="36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7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实验流程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8D0A2EC-1B56-43C3-AD23-A6ED3B0814F4}"/>
              </a:ext>
            </a:extLst>
          </p:cNvPr>
          <p:cNvCxnSpPr>
            <a:cxnSpLocks/>
          </p:cNvCxnSpPr>
          <p:nvPr/>
        </p:nvCxnSpPr>
        <p:spPr>
          <a:xfrm>
            <a:off x="645031" y="1320462"/>
            <a:ext cx="0" cy="4360693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91C30B4B-507A-430A-9456-1A107D83B51C}"/>
              </a:ext>
            </a:extLst>
          </p:cNvPr>
          <p:cNvSpPr/>
          <p:nvPr/>
        </p:nvSpPr>
        <p:spPr>
          <a:xfrm>
            <a:off x="564031" y="1624788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E579C0C-EBFF-432F-A8FD-6147AF33B668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726031" y="1700986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CD8C70C-7959-42C1-92E1-1A77AC2CBFAD}"/>
              </a:ext>
            </a:extLst>
          </p:cNvPr>
          <p:cNvSpPr txBox="1"/>
          <p:nvPr/>
        </p:nvSpPr>
        <p:spPr>
          <a:xfrm>
            <a:off x="1490698" y="1562486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数据预处理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97610E2-4C19-492F-A15D-34B9C28220EC}"/>
              </a:ext>
            </a:extLst>
          </p:cNvPr>
          <p:cNvSpPr/>
          <p:nvPr/>
        </p:nvSpPr>
        <p:spPr>
          <a:xfrm>
            <a:off x="566179" y="2737633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CAD23CE-1B8C-48D2-A878-CE733554C458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28179" y="2813831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000F59D-76CF-4E1E-9A29-CE7D6518061C}"/>
              </a:ext>
            </a:extLst>
          </p:cNvPr>
          <p:cNvSpPr txBox="1"/>
          <p:nvPr/>
        </p:nvSpPr>
        <p:spPr>
          <a:xfrm>
            <a:off x="1490698" y="2675331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构建模型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1A804A6-4889-49FE-8E0D-0D60A95D25CF}"/>
              </a:ext>
            </a:extLst>
          </p:cNvPr>
          <p:cNvSpPr/>
          <p:nvPr/>
        </p:nvSpPr>
        <p:spPr>
          <a:xfrm>
            <a:off x="564031" y="3855280"/>
            <a:ext cx="162000" cy="162000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9DBF5DF-4378-4A8E-BCA7-7075E7FAEFEC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726031" y="3931478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006C39"/>
            </a:solidFill>
            <a:prstDash val="solid"/>
            <a:miter lim="800000"/>
          </a:ln>
          <a:effectLst/>
        </p:spPr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68D8DB9D-F78A-4B1E-9F9F-B04E1CCF2671}"/>
              </a:ext>
            </a:extLst>
          </p:cNvPr>
          <p:cNvSpPr/>
          <p:nvPr/>
        </p:nvSpPr>
        <p:spPr>
          <a:xfrm>
            <a:off x="562953" y="4968125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D7D7547-F4D5-4528-A89B-05D088BCBF5E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724953" y="5044323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0FA5AFD-66AA-4843-917E-F605BE948451}"/>
              </a:ext>
            </a:extLst>
          </p:cNvPr>
          <p:cNvSpPr txBox="1"/>
          <p:nvPr/>
        </p:nvSpPr>
        <p:spPr>
          <a:xfrm>
            <a:off x="1509514" y="3788176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5C8F45"/>
                </a:solidFill>
              </a:rPr>
              <a:t>训练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17E4958-06A4-43A0-8CFB-E50F9C57BF4C}"/>
              </a:ext>
            </a:extLst>
          </p:cNvPr>
          <p:cNvSpPr txBox="1"/>
          <p:nvPr/>
        </p:nvSpPr>
        <p:spPr>
          <a:xfrm>
            <a:off x="1509514" y="4905823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预测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B1381B-D12D-49AB-AB12-5E31FDEA6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291" y="927100"/>
            <a:ext cx="5268678" cy="515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49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785789" y="3107452"/>
            <a:ext cx="2342342" cy="643095"/>
            <a:chOff x="5588007" y="1590635"/>
            <a:chExt cx="3123121" cy="857460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1B256AE-680D-4CCC-B51F-B69BF45F0365}"/>
                </a:ext>
              </a:extLst>
            </p:cNvPr>
            <p:cNvSpPr txBox="1"/>
            <p:nvPr/>
          </p:nvSpPr>
          <p:spPr>
            <a:xfrm>
              <a:off x="6549853" y="1696200"/>
              <a:ext cx="2161275" cy="6976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实验背景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CD969C8-E62F-446D-85AA-293C5C9F7396}"/>
                </a:ext>
              </a:extLst>
            </p:cNvPr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>
                  <a:latin typeface="Century Gothic" panose="020B0502020202020204" pitchFamily="34" charset="0"/>
                  <a:ea typeface="微软雅黑" panose="020B0503020204020204" pitchFamily="34" charset="-122"/>
                </a:rPr>
                <a:t>1</a:t>
              </a:r>
              <a:endParaRPr lang="zh-CN" altLang="en-US" sz="3000" b="1" dirty="0"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2722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实验流程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8D0A2EC-1B56-43C3-AD23-A6ED3B0814F4}"/>
              </a:ext>
            </a:extLst>
          </p:cNvPr>
          <p:cNvCxnSpPr>
            <a:cxnSpLocks/>
          </p:cNvCxnSpPr>
          <p:nvPr/>
        </p:nvCxnSpPr>
        <p:spPr>
          <a:xfrm>
            <a:off x="645031" y="1320462"/>
            <a:ext cx="0" cy="4360693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91C30B4B-507A-430A-9456-1A107D83B51C}"/>
              </a:ext>
            </a:extLst>
          </p:cNvPr>
          <p:cNvSpPr/>
          <p:nvPr/>
        </p:nvSpPr>
        <p:spPr>
          <a:xfrm>
            <a:off x="564031" y="1624788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E579C0C-EBFF-432F-A8FD-6147AF33B668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726031" y="1700986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CD8C70C-7959-42C1-92E1-1A77AC2CBFAD}"/>
              </a:ext>
            </a:extLst>
          </p:cNvPr>
          <p:cNvSpPr txBox="1"/>
          <p:nvPr/>
        </p:nvSpPr>
        <p:spPr>
          <a:xfrm>
            <a:off x="1490698" y="1562486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数据预处理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97610E2-4C19-492F-A15D-34B9C28220EC}"/>
              </a:ext>
            </a:extLst>
          </p:cNvPr>
          <p:cNvSpPr/>
          <p:nvPr/>
        </p:nvSpPr>
        <p:spPr>
          <a:xfrm>
            <a:off x="566179" y="2737633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CAD23CE-1B8C-48D2-A878-CE733554C458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28179" y="2813831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000F59D-76CF-4E1E-9A29-CE7D6518061C}"/>
              </a:ext>
            </a:extLst>
          </p:cNvPr>
          <p:cNvSpPr txBox="1"/>
          <p:nvPr/>
        </p:nvSpPr>
        <p:spPr>
          <a:xfrm>
            <a:off x="1490698" y="2675331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构建模型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1A804A6-4889-49FE-8E0D-0D60A95D25CF}"/>
              </a:ext>
            </a:extLst>
          </p:cNvPr>
          <p:cNvSpPr/>
          <p:nvPr/>
        </p:nvSpPr>
        <p:spPr>
          <a:xfrm>
            <a:off x="564031" y="3855280"/>
            <a:ext cx="162000" cy="162000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9DBF5DF-4378-4A8E-BCA7-7075E7FAEFEC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726031" y="3931478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006C39"/>
            </a:solidFill>
            <a:prstDash val="solid"/>
            <a:miter lim="800000"/>
          </a:ln>
          <a:effectLst/>
        </p:spPr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68D8DB9D-F78A-4B1E-9F9F-B04E1CCF2671}"/>
              </a:ext>
            </a:extLst>
          </p:cNvPr>
          <p:cNvSpPr/>
          <p:nvPr/>
        </p:nvSpPr>
        <p:spPr>
          <a:xfrm>
            <a:off x="562953" y="4968125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D7D7547-F4D5-4528-A89B-05D088BCBF5E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724953" y="5044323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0FA5AFD-66AA-4843-917E-F605BE948451}"/>
              </a:ext>
            </a:extLst>
          </p:cNvPr>
          <p:cNvSpPr txBox="1"/>
          <p:nvPr/>
        </p:nvSpPr>
        <p:spPr>
          <a:xfrm>
            <a:off x="1509514" y="3788176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5C8F45"/>
                </a:solidFill>
              </a:rPr>
              <a:t>训练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17E4958-06A4-43A0-8CFB-E50F9C57BF4C}"/>
              </a:ext>
            </a:extLst>
          </p:cNvPr>
          <p:cNvSpPr txBox="1"/>
          <p:nvPr/>
        </p:nvSpPr>
        <p:spPr>
          <a:xfrm>
            <a:off x="1509514" y="4905823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预测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4A2DDF-A89B-482A-805B-7015DB5B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50" y="1592844"/>
            <a:ext cx="5807660" cy="394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37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实验流程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8D0A2EC-1B56-43C3-AD23-A6ED3B0814F4}"/>
              </a:ext>
            </a:extLst>
          </p:cNvPr>
          <p:cNvCxnSpPr>
            <a:cxnSpLocks/>
          </p:cNvCxnSpPr>
          <p:nvPr/>
        </p:nvCxnSpPr>
        <p:spPr>
          <a:xfrm>
            <a:off x="645031" y="1320462"/>
            <a:ext cx="0" cy="4360693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91C30B4B-507A-430A-9456-1A107D83B51C}"/>
              </a:ext>
            </a:extLst>
          </p:cNvPr>
          <p:cNvSpPr/>
          <p:nvPr/>
        </p:nvSpPr>
        <p:spPr>
          <a:xfrm>
            <a:off x="564031" y="1624788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E579C0C-EBFF-432F-A8FD-6147AF33B668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726031" y="1700986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CD8C70C-7959-42C1-92E1-1A77AC2CBFAD}"/>
              </a:ext>
            </a:extLst>
          </p:cNvPr>
          <p:cNvSpPr txBox="1"/>
          <p:nvPr/>
        </p:nvSpPr>
        <p:spPr>
          <a:xfrm>
            <a:off x="1490698" y="1562486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数据预处理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97610E2-4C19-492F-A15D-34B9C28220EC}"/>
              </a:ext>
            </a:extLst>
          </p:cNvPr>
          <p:cNvSpPr/>
          <p:nvPr/>
        </p:nvSpPr>
        <p:spPr>
          <a:xfrm>
            <a:off x="566179" y="2737633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CAD23CE-1B8C-48D2-A878-CE733554C458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28179" y="2813831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000F59D-76CF-4E1E-9A29-CE7D6518061C}"/>
              </a:ext>
            </a:extLst>
          </p:cNvPr>
          <p:cNvSpPr txBox="1"/>
          <p:nvPr/>
        </p:nvSpPr>
        <p:spPr>
          <a:xfrm>
            <a:off x="1490698" y="2675331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构建模型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1A804A6-4889-49FE-8E0D-0D60A95D25CF}"/>
              </a:ext>
            </a:extLst>
          </p:cNvPr>
          <p:cNvSpPr/>
          <p:nvPr/>
        </p:nvSpPr>
        <p:spPr>
          <a:xfrm>
            <a:off x="564031" y="3855280"/>
            <a:ext cx="162000" cy="162000"/>
          </a:xfrm>
          <a:prstGeom prst="ellipse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9DBF5DF-4378-4A8E-BCA7-7075E7FAEFEC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726031" y="3931478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68D8DB9D-F78A-4B1E-9F9F-B04E1CCF2671}"/>
              </a:ext>
            </a:extLst>
          </p:cNvPr>
          <p:cNvSpPr/>
          <p:nvPr/>
        </p:nvSpPr>
        <p:spPr>
          <a:xfrm>
            <a:off x="562953" y="4968125"/>
            <a:ext cx="162000" cy="162000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D7D7547-F4D5-4528-A89B-05D088BCBF5E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724953" y="5044323"/>
            <a:ext cx="683668" cy="4802"/>
          </a:xfrm>
          <a:prstGeom prst="line">
            <a:avLst/>
          </a:prstGeom>
          <a:noFill/>
          <a:ln w="6350" cap="flat" cmpd="sng" algn="ctr">
            <a:solidFill>
              <a:srgbClr val="006C39"/>
            </a:solidFill>
            <a:prstDash val="solid"/>
            <a:miter lim="800000"/>
          </a:ln>
          <a:effectLst/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0FA5AFD-66AA-4843-917E-F605BE948451}"/>
              </a:ext>
            </a:extLst>
          </p:cNvPr>
          <p:cNvSpPr txBox="1"/>
          <p:nvPr/>
        </p:nvSpPr>
        <p:spPr>
          <a:xfrm>
            <a:off x="1509514" y="3788176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D9D9D9"/>
                </a:solidFill>
              </a:rPr>
              <a:t>训练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17E4958-06A4-43A0-8CFB-E50F9C57BF4C}"/>
              </a:ext>
            </a:extLst>
          </p:cNvPr>
          <p:cNvSpPr txBox="1"/>
          <p:nvPr/>
        </p:nvSpPr>
        <p:spPr>
          <a:xfrm>
            <a:off x="1509514" y="4905823"/>
            <a:ext cx="1293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5C8F45"/>
                </a:solidFill>
              </a:rPr>
              <a:t>预测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9FC0DE-D30B-408A-A223-A77634729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893" y="2086464"/>
            <a:ext cx="6136029" cy="288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85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实验流程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A0D3847-578B-4000-9EB2-661E32513144}"/>
              </a:ext>
            </a:extLst>
          </p:cNvPr>
          <p:cNvSpPr txBox="1"/>
          <p:nvPr/>
        </p:nvSpPr>
        <p:spPr>
          <a:xfrm>
            <a:off x="783496" y="1138418"/>
            <a:ext cx="7577007" cy="472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 algn="just" eaLnBrk="1">
              <a:lnSpc>
                <a:spcPct val="150000"/>
              </a:lnSpc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提示与建议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zh-CN" altLang="en-US" sz="20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在序列化数据表时，可以考虑按行（或按列）展开之外序列化方法，同时编码表格的内容和结构；</a:t>
            </a:r>
            <a:endParaRPr lang="en-US" altLang="zh-CN" sz="2000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zh-CN" altLang="en-US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训练数据中餐厅的名字有很多种，想要让模型在训练时不被各种各样的餐厅名字干扰，可以将</a:t>
            </a:r>
            <a:r>
              <a:rPr lang="en-US" altLang="zh-CN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name, near</a:t>
            </a:r>
            <a:r>
              <a:rPr lang="zh-CN" altLang="en-US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属性做</a:t>
            </a:r>
            <a:r>
              <a:rPr lang="zh-CN" altLang="en-US" sz="2000" b="1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去词化（</a:t>
            </a:r>
            <a:r>
              <a:rPr lang="en-US" altLang="zh-CN" sz="2000" b="1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Delexicalization</a:t>
            </a:r>
            <a:r>
              <a:rPr lang="zh-CN" altLang="en-US" sz="2000" b="1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r>
              <a:rPr lang="en-US" altLang="zh-CN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例如把所有</a:t>
            </a:r>
            <a:r>
              <a:rPr lang="en-US" altLang="zh-CN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zh-CN" altLang="en-US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的属性值换为</a:t>
            </a:r>
            <a:r>
              <a:rPr lang="en-US" altLang="zh-CN" sz="2000" spc="3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xname</a:t>
            </a:r>
            <a:r>
              <a:rPr lang="zh-CN" altLang="en-US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near</a:t>
            </a:r>
            <a:r>
              <a:rPr lang="zh-CN" altLang="en-US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的属性值换为</a:t>
            </a:r>
            <a:r>
              <a:rPr lang="en-US" altLang="zh-CN" sz="2000" spc="3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xnear</a:t>
            </a:r>
            <a:r>
              <a:rPr lang="zh-CN" altLang="en-US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spc="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zh-CN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Encoder-Decoder</a:t>
            </a:r>
            <a:r>
              <a:rPr lang="zh-CN" altLang="en-US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架构的</a:t>
            </a:r>
            <a:r>
              <a:rPr lang="en-US" altLang="zh-CN" sz="2000" spc="3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实现可以参考：</a:t>
            </a:r>
            <a:endParaRPr lang="en-US" altLang="zh-CN" sz="2000" spc="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chemeClr val="tx2"/>
              </a:buClr>
            </a:pPr>
            <a:r>
              <a:rPr lang="en-US" altLang="zh-CN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spc="3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https://pytorch.org/tutorials/intermediate/seq2seq_translation_tutorial.html</a:t>
            </a:r>
            <a:r>
              <a:rPr lang="en-US" altLang="zh-CN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spc="3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（也可以参考实验六材料的示例实验报告）</a:t>
            </a:r>
            <a:endParaRPr lang="en-US" altLang="zh-CN" sz="2000" spc="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0187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实验提交要求</a:t>
            </a:r>
          </a:p>
        </p:txBody>
      </p:sp>
      <p:sp>
        <p:nvSpPr>
          <p:cNvPr id="4" name="Text Placeholder 33">
            <a:extLst>
              <a:ext uri="{FF2B5EF4-FFF2-40B4-BE49-F238E27FC236}">
                <a16:creationId xmlns:a16="http://schemas.microsoft.com/office/drawing/2014/main" id="{D93112C5-1D8B-405A-A5B7-2DA689E084E6}"/>
              </a:ext>
            </a:extLst>
          </p:cNvPr>
          <p:cNvSpPr txBox="1"/>
          <p:nvPr/>
        </p:nvSpPr>
        <p:spPr>
          <a:xfrm>
            <a:off x="433388" y="903517"/>
            <a:ext cx="8413578" cy="3136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4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E2E</a:t>
            </a:r>
            <a:r>
              <a:rPr lang="zh-CN" altLang="en-US" sz="2400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数据集的表格到文本生成任务</a:t>
            </a:r>
            <a:endParaRPr lang="en-US" altLang="zh-CN" sz="2400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Clr>
                <a:schemeClr val="tx2"/>
              </a:buClr>
            </a:pPr>
            <a:r>
              <a:rPr lang="zh-CN" altLang="en-US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提交文件压缩为一个压缩文件，命名格式为：</a:t>
            </a:r>
            <a:r>
              <a:rPr lang="zh-CN" altLang="en-US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6_</a:t>
            </a:r>
            <a:r>
              <a:rPr lang="zh-CN" altLang="en-US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</a:t>
            </a:r>
            <a:r>
              <a:rPr lang="en-US" altLang="zh-CN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</a:p>
          <a:p>
            <a:pPr algn="just">
              <a:lnSpc>
                <a:spcPct val="150000"/>
              </a:lnSpc>
              <a:buClr>
                <a:schemeClr val="tx2"/>
              </a:buClr>
            </a:pPr>
            <a:r>
              <a:rPr lang="zh-CN" altLang="en-US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压缩文件内部分为三部分：</a:t>
            </a:r>
            <a:endParaRPr lang="en-US" altLang="zh-CN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zh-CN" altLang="en-US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测试集预测结果文件：格式如下图所示，命名格式为：</a:t>
            </a:r>
            <a:r>
              <a:rPr lang="en-US" altLang="zh-CN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results_</a:t>
            </a:r>
            <a:r>
              <a:rPr lang="zh-CN" altLang="en-US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</a:t>
            </a:r>
            <a:r>
              <a:rPr lang="en-US" altLang="zh-CN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en-US" altLang="zh-CN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.txt</a:t>
            </a:r>
            <a:endParaRPr lang="zh-CN" altLang="en-US" b="1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zh-CN" altLang="en-US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代码文件：提交格式压缩包，只提交源代码文件，命名格式为：</a:t>
            </a:r>
            <a:r>
              <a:rPr lang="en-US" altLang="zh-CN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e2e_</a:t>
            </a:r>
            <a:r>
              <a:rPr lang="zh-CN" altLang="en-US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</a:t>
            </a:r>
            <a:r>
              <a:rPr lang="en-US" altLang="zh-CN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endParaRPr lang="en-US" altLang="zh-CN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zh-CN" altLang="en-US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实验报告文件：实验报告命名格式为：</a:t>
            </a:r>
            <a:r>
              <a:rPr lang="zh-CN" altLang="en-US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实验报告</a:t>
            </a:r>
            <a:r>
              <a:rPr lang="en-US" altLang="zh-CN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6_</a:t>
            </a:r>
            <a:r>
              <a:rPr lang="zh-CN" altLang="en-US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</a:t>
            </a:r>
            <a:r>
              <a:rPr lang="en-US" altLang="zh-CN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en-US" altLang="zh-CN" b="1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.doc/docx/pdf</a:t>
            </a:r>
            <a:endParaRPr lang="zh-CN" altLang="en-US" b="1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Clr>
                <a:schemeClr val="tx2"/>
              </a:buClr>
            </a:pPr>
            <a:r>
              <a:rPr lang="en-US" altLang="zh-CN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lang="zh-CN" altLang="en-US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：迟交者成绩将会按照此次实验原本成绩的</a:t>
            </a:r>
            <a:r>
              <a:rPr lang="en-US" altLang="zh-CN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pc="3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进行计算。</a:t>
            </a:r>
          </a:p>
          <a:p>
            <a:pPr algn="just">
              <a:lnSpc>
                <a:spcPct val="150000"/>
              </a:lnSpc>
              <a:buClr>
                <a:schemeClr val="tx2"/>
              </a:buClr>
            </a:pPr>
            <a:endParaRPr lang="en-US" altLang="zh-CN" sz="1800" spc="3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E1ED00-2B0C-4EE2-993F-C0B5CF4B4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47" y="3924300"/>
            <a:ext cx="7679305" cy="211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91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785789" y="3107452"/>
            <a:ext cx="2342342" cy="643095"/>
            <a:chOff x="5588007" y="1590635"/>
            <a:chExt cx="3123121" cy="857460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1B256AE-680D-4CCC-B51F-B69BF45F0365}"/>
                </a:ext>
              </a:extLst>
            </p:cNvPr>
            <p:cNvSpPr txBox="1"/>
            <p:nvPr/>
          </p:nvSpPr>
          <p:spPr>
            <a:xfrm>
              <a:off x="6549853" y="1696200"/>
              <a:ext cx="2161275" cy="6976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评分标准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CD969C8-E62F-446D-85AA-293C5C9F7396}"/>
                </a:ext>
              </a:extLst>
            </p:cNvPr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>
                  <a:latin typeface="Century Gothic" panose="020B0502020202020204" pitchFamily="34" charset="0"/>
                  <a:ea typeface="微软雅黑" panose="020B0503020204020204" pitchFamily="34" charset="-122"/>
                </a:rPr>
                <a:t>5</a:t>
              </a:r>
              <a:endParaRPr lang="zh-CN" altLang="en-US" sz="3000" b="1" dirty="0"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3648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评分标准概述</a:t>
            </a:r>
          </a:p>
        </p:txBody>
      </p:sp>
      <p:sp>
        <p:nvSpPr>
          <p:cNvPr id="5" name="Text Placeholder 33">
            <a:extLst>
              <a:ext uri="{FF2B5EF4-FFF2-40B4-BE49-F238E27FC236}">
                <a16:creationId xmlns:a16="http://schemas.microsoft.com/office/drawing/2014/main" id="{B99A7BB9-FDAE-97D7-EF66-BE0AA9D8E3FD}"/>
              </a:ext>
            </a:extLst>
          </p:cNvPr>
          <p:cNvSpPr txBox="1"/>
          <p:nvPr/>
        </p:nvSpPr>
        <p:spPr>
          <a:xfrm>
            <a:off x="2944489" y="2667573"/>
            <a:ext cx="4612011" cy="1522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marL="285750" indent="-285750" algn="just"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实验六满分为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分；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实验六基础得分为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分；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Clr>
                <a:srgbClr val="006C39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评价指标为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BLEU-4.</a:t>
            </a:r>
          </a:p>
        </p:txBody>
      </p:sp>
    </p:spTree>
    <p:extLst>
      <p:ext uri="{BB962C8B-B14F-4D97-AF65-F5344CB8AC3E}">
        <p14:creationId xmlns:p14="http://schemas.microsoft.com/office/powerpoint/2010/main" val="2220684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评分标准概述</a:t>
            </a:r>
          </a:p>
        </p:txBody>
      </p:sp>
      <p:sp>
        <p:nvSpPr>
          <p:cNvPr id="13" name="Text Placeholder 33">
            <a:extLst>
              <a:ext uri="{FF2B5EF4-FFF2-40B4-BE49-F238E27FC236}">
                <a16:creationId xmlns:a16="http://schemas.microsoft.com/office/drawing/2014/main" id="{7A2ACDCC-331E-4E6C-83B5-4C5F0DCBF235}"/>
              </a:ext>
            </a:extLst>
          </p:cNvPr>
          <p:cNvSpPr txBox="1"/>
          <p:nvPr/>
        </p:nvSpPr>
        <p:spPr>
          <a:xfrm>
            <a:off x="633087" y="1029632"/>
            <a:ext cx="7877821" cy="1961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algn="just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BLEU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是一种基于</a:t>
            </a:r>
            <a:r>
              <a:rPr lang="zh-CN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准确率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的指标，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计算时不考虑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候选文本的召回率。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BLEU-n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选取长度不同的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n-gram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对候选文本进行综合评估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。该指标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unigram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评估候选文本是否正确使用了关键数据中的单词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通过高阶的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n-gram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评估句子是否流畅。此外，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BLEU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还引入了参数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Brevity Penalty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）惩罚长度过短的候选文本。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164A249-AC6A-4412-BED5-130C3CBF39B0}"/>
              </a:ext>
            </a:extLst>
          </p:cNvPr>
          <p:cNvGrpSpPr/>
          <p:nvPr/>
        </p:nvGrpSpPr>
        <p:grpSpPr>
          <a:xfrm>
            <a:off x="2284541" y="3180542"/>
            <a:ext cx="4574912" cy="1694246"/>
            <a:chOff x="2284543" y="3835357"/>
            <a:chExt cx="4574912" cy="16942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9ED3A4CA-1D05-495D-9AA4-220E16263A76}"/>
                    </a:ext>
                  </a:extLst>
                </p:cNvPr>
                <p:cNvSpPr txBox="1"/>
                <p:nvPr/>
              </p:nvSpPr>
              <p:spPr>
                <a:xfrm>
                  <a:off x="2284543" y="3835357"/>
                  <a:ext cx="4574912" cy="9840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𝐵𝑙𝑒𝑢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𝐵𝑃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grow m:val="o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𝑙𝑜𝑔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</m:e>
                                </m:nary>
                              </m:e>
                            </m:d>
                          </m:e>
                        </m:fun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9ED3A4CA-1D05-495D-9AA4-220E16263A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4543" y="3835357"/>
                  <a:ext cx="4574912" cy="98405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D98006CA-39AD-4A40-A1FF-F0F9D9C05D0F}"/>
                    </a:ext>
                  </a:extLst>
                </p:cNvPr>
                <p:cNvSpPr txBox="1"/>
                <p:nvPr/>
              </p:nvSpPr>
              <p:spPr>
                <a:xfrm>
                  <a:off x="2284543" y="4819409"/>
                  <a:ext cx="4574912" cy="7101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𝐵𝑃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&amp;1,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D98006CA-39AD-4A40-A1FF-F0F9D9C05D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4543" y="4819409"/>
                  <a:ext cx="4574912" cy="7101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33">
                <a:extLst>
                  <a:ext uri="{FF2B5EF4-FFF2-40B4-BE49-F238E27FC236}">
                    <a16:creationId xmlns:a16="http://schemas.microsoft.com/office/drawing/2014/main" id="{18F8DD17-08C6-41DB-9EF3-A5F10B0D17E8}"/>
                  </a:ext>
                </a:extLst>
              </p:cNvPr>
              <p:cNvSpPr txBox="1"/>
              <p:nvPr/>
            </p:nvSpPr>
            <p:spPr>
              <a:xfrm>
                <a:off x="633087" y="5064135"/>
                <a:ext cx="7877821" cy="104522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685800">
                  <a:lnSpc>
                    <a:spcPct val="130000"/>
                  </a:lnSpc>
                  <a:defRPr sz="1600">
                    <a:solidFill>
                      <a:srgbClr val="595959"/>
                    </a:solidFill>
                  </a:defRPr>
                </a:lvl1pPr>
              </a:lstStyle>
              <a:p>
                <a:pPr algn="just"/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n-gram</a:t>
                </a:r>
                <a:r>
                  <a:rPr lang="zh-CN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的权重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一般而言不同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n-gram</a:t>
                </a:r>
                <a:r>
                  <a:rPr lang="zh-CN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权重相同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为候选文本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n-gram</a:t>
                </a:r>
                <a:r>
                  <a:rPr lang="zh-CN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的得分，</a:t>
                </a:r>
                <a14:m>
                  <m:oMath xmlns:m="http://schemas.openxmlformats.org/officeDocument/2006/math">
                    <m:r>
                      <a:rPr lang="en-US" altLang="zh-CN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𝑐</m:t>
                    </m:r>
                  </m:oMath>
                </a14:m>
                <a:r>
                  <a:rPr lang="zh-CN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为候选文本的长度，</a:t>
                </a:r>
                <a14:m>
                  <m:oMath xmlns:m="http://schemas.openxmlformats.org/officeDocument/2006/math">
                    <m:r>
                      <a:rPr lang="en-US" altLang="zh-CN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</m:oMath>
                </a14:m>
                <a:r>
                  <a:rPr lang="zh-CN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为与候选文本长度最近接的参考文本的长度。</a:t>
                </a: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Text Placeholder 33">
                <a:extLst>
                  <a:ext uri="{FF2B5EF4-FFF2-40B4-BE49-F238E27FC236}">
                    <a16:creationId xmlns:a16="http://schemas.microsoft.com/office/drawing/2014/main" id="{18F8DD17-08C6-41DB-9EF3-A5F10B0D1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87" y="5064135"/>
                <a:ext cx="7877821" cy="1045223"/>
              </a:xfrm>
              <a:prstGeom prst="rect">
                <a:avLst/>
              </a:prstGeom>
              <a:blipFill>
                <a:blip r:embed="rId5"/>
                <a:stretch>
                  <a:fillRect l="-1858" t="-2924" r="-1780" b="-1286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964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评分标准概述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A6D2F94-1612-426F-A574-AA267C1F7096}"/>
              </a:ext>
            </a:extLst>
          </p:cNvPr>
          <p:cNvGrpSpPr/>
          <p:nvPr/>
        </p:nvGrpSpPr>
        <p:grpSpPr>
          <a:xfrm>
            <a:off x="369320" y="960030"/>
            <a:ext cx="8520901" cy="5897970"/>
            <a:chOff x="433387" y="926922"/>
            <a:chExt cx="8520901" cy="589797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A359CC0-B63C-4A7D-B88D-090FB61BE80B}"/>
                </a:ext>
              </a:extLst>
            </p:cNvPr>
            <p:cNvGrpSpPr/>
            <p:nvPr/>
          </p:nvGrpSpPr>
          <p:grpSpPr>
            <a:xfrm>
              <a:off x="433387" y="926922"/>
              <a:ext cx="7009945" cy="886983"/>
              <a:chOff x="544047" y="1167881"/>
              <a:chExt cx="7009945" cy="886983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1138019-4813-48AE-94DF-1077F7425173}"/>
                  </a:ext>
                </a:extLst>
              </p:cNvPr>
              <p:cNvSpPr txBox="1"/>
              <p:nvPr/>
            </p:nvSpPr>
            <p:spPr>
              <a:xfrm>
                <a:off x="544047" y="1167881"/>
                <a:ext cx="70099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b="1" i="1" dirty="0">
                    <a:solidFill>
                      <a:srgbClr val="5C8F45"/>
                    </a:solidFill>
                  </a:rPr>
                  <a:t>Candidate : the cat sat on the mat </a:t>
                </a:r>
                <a:endParaRPr lang="zh-CN" altLang="en-US" sz="2400" b="1" i="1" dirty="0">
                  <a:solidFill>
                    <a:srgbClr val="5C8F45"/>
                  </a:solidFill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58FD06-D081-4846-BAA7-8D137633C640}"/>
                  </a:ext>
                </a:extLst>
              </p:cNvPr>
              <p:cNvSpPr txBox="1"/>
              <p:nvPr/>
            </p:nvSpPr>
            <p:spPr>
              <a:xfrm>
                <a:off x="544048" y="1593199"/>
                <a:ext cx="70099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b="1" i="1" dirty="0">
                    <a:solidFill>
                      <a:srgbClr val="5C8F45"/>
                    </a:solidFill>
                  </a:rPr>
                  <a:t>Reference : the cat is on the mat </a:t>
                </a:r>
                <a:endParaRPr lang="zh-CN" altLang="en-US" sz="2400" b="1" i="1" dirty="0">
                  <a:solidFill>
                    <a:srgbClr val="5C8F45"/>
                  </a:solidFill>
                </a:endParaRPr>
              </a:p>
            </p:txBody>
          </p:sp>
        </p:grpSp>
        <p:sp>
          <p:nvSpPr>
            <p:cNvPr id="11" name="Text Placeholder 33">
              <a:extLst>
                <a:ext uri="{FF2B5EF4-FFF2-40B4-BE49-F238E27FC236}">
                  <a16:creationId xmlns:a16="http://schemas.microsoft.com/office/drawing/2014/main" id="{EC85890F-C143-46BF-9AB2-3DFCE00B8985}"/>
                </a:ext>
              </a:extLst>
            </p:cNvPr>
            <p:cNvSpPr txBox="1"/>
            <p:nvPr/>
          </p:nvSpPr>
          <p:spPr>
            <a:xfrm>
              <a:off x="485809" y="1813905"/>
              <a:ext cx="7650607" cy="50109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defTabSz="685800">
                <a:lnSpc>
                  <a:spcPct val="130000"/>
                </a:lnSpc>
                <a:defRPr sz="1600">
                  <a:solidFill>
                    <a:srgbClr val="595959"/>
                  </a:solidFill>
                </a:defRPr>
              </a:lvl1pPr>
            </a:lstStyle>
            <a:p>
              <a:pPr marL="285750" indent="-285750" algn="just">
                <a:lnSpc>
                  <a:spcPct val="150000"/>
                </a:lnSpc>
                <a:buClr>
                  <a:schemeClr val="tx2"/>
                </a:buClr>
                <a:buFont typeface="Wingdings" panose="05000000000000000000" pitchFamily="2" charset="2"/>
                <a:buChar char="n"/>
              </a:pPr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Bleu</a:t>
              </a:r>
              <a:r>
                <a:rPr lang="en-US" altLang="zh-CN" sz="1800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Candidate Unigram : {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cat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sat,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mat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}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Reference Unigram : {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cat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is,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mat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}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Bleu</a:t>
              </a:r>
              <a:r>
                <a:rPr lang="en-US" altLang="zh-CN" sz="1800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= 5/6</a:t>
              </a:r>
            </a:p>
            <a:p>
              <a:pPr marL="285750" indent="-285750" algn="just">
                <a:lnSpc>
                  <a:spcPct val="150000"/>
                </a:lnSpc>
                <a:buClr>
                  <a:schemeClr val="tx2"/>
                </a:buClr>
                <a:buFont typeface="Wingdings" panose="05000000000000000000" pitchFamily="2" charset="2"/>
                <a:buChar char="n"/>
              </a:pPr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Bleu</a:t>
              </a:r>
              <a:r>
                <a:rPr lang="en-US" altLang="zh-CN" sz="1800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</a:p>
            <a:p>
              <a:pPr algn="just">
                <a:lnSpc>
                  <a:spcPct val="150000"/>
                </a:lnSpc>
                <a:buClr>
                  <a:schemeClr val="tx2"/>
                </a:buClr>
              </a:pP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Candidate 2-gram : {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cat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cat sat, sat on,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 the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mat 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}</a:t>
              </a:r>
            </a:p>
            <a:p>
              <a:pPr algn="just">
                <a:lnSpc>
                  <a:spcPct val="150000"/>
                </a:lnSpc>
                <a:buClr>
                  <a:schemeClr val="tx2"/>
                </a:buClr>
              </a:pP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Reference 2-gram : {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cat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cat is, is on,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 the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mat 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}</a:t>
              </a:r>
            </a:p>
            <a:p>
              <a:pPr algn="just">
                <a:lnSpc>
                  <a:spcPct val="150000"/>
                </a:lnSpc>
                <a:buClr>
                  <a:schemeClr val="tx2"/>
                </a:buClr>
              </a:pP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Bleu</a:t>
              </a:r>
              <a:r>
                <a:rPr lang="en-US" altLang="zh-CN" sz="1800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= 3/5</a:t>
              </a:r>
            </a:p>
            <a:p>
              <a:pPr marL="285750" indent="-285750" algn="just">
                <a:lnSpc>
                  <a:spcPct val="150000"/>
                </a:lnSpc>
                <a:buClr>
                  <a:schemeClr val="tx2"/>
                </a:buClr>
                <a:buFont typeface="Wingdings" panose="05000000000000000000" pitchFamily="2" charset="2"/>
                <a:buChar char="n"/>
              </a:pPr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Bleu-2:</a:t>
              </a:r>
            </a:p>
            <a:p>
              <a:pPr algn="just">
                <a:lnSpc>
                  <a:spcPct val="150000"/>
                </a:lnSpc>
                <a:buClr>
                  <a:schemeClr val="tx2"/>
                </a:buClr>
              </a:pP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endPara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endPara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BDD0E7EE-D208-49AC-94F7-B94A61360C1C}"/>
                    </a:ext>
                  </a:extLst>
                </p:cNvPr>
                <p:cNvSpPr txBox="1"/>
                <p:nvPr/>
              </p:nvSpPr>
              <p:spPr>
                <a:xfrm>
                  <a:off x="433388" y="5496008"/>
                  <a:ext cx="5441262" cy="7146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𝑙𝑒𝑢</m:t>
                        </m:r>
                        <m:r>
                          <a:rPr lang="zh-CN" altLang="en-US" i="0" smtClean="0">
                            <a:latin typeface="Cambria Math" panose="02040503050406030204" pitchFamily="18" charset="0"/>
                          </a:rPr>
                          <m:t>=1⋅ⅇ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xp</m:t>
                        </m:r>
                        <m:d>
                          <m:d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=0.86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BDD0E7EE-D208-49AC-94F7-B94A61360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388" y="5496008"/>
                  <a:ext cx="5441262" cy="7146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E90CB4F-4506-4F0E-B506-52D378B91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2375" y="1096200"/>
              <a:ext cx="3021913" cy="173270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123559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Table2Text</a:t>
            </a:r>
            <a:r>
              <a:rPr lang="zh-CN" altLang="en-US" dirty="0"/>
              <a:t>任务评分标准</a:t>
            </a:r>
          </a:p>
        </p:txBody>
      </p:sp>
      <p:sp>
        <p:nvSpPr>
          <p:cNvPr id="9" name="Text Placeholder 33">
            <a:extLst>
              <a:ext uri="{FF2B5EF4-FFF2-40B4-BE49-F238E27FC236}">
                <a16:creationId xmlns:a16="http://schemas.microsoft.com/office/drawing/2014/main" id="{3A7FEF50-A8BD-4BEC-B9E4-FADB4D06B8AA}"/>
              </a:ext>
            </a:extLst>
          </p:cNvPr>
          <p:cNvSpPr txBox="1"/>
          <p:nvPr/>
        </p:nvSpPr>
        <p:spPr>
          <a:xfrm>
            <a:off x="433388" y="1258482"/>
            <a:ext cx="7877821" cy="464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评价指标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BLEU-4 (https://github.com/tuetschek/e2e-metrics)</a:t>
            </a:r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基础要求（满足基础要求实验分数为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just">
              <a:buClr>
                <a:schemeClr val="tx2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(1)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实验提交物完整（生成结果、代码、实验报告）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Clr>
                <a:schemeClr val="tx2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(2) BLEU-4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（测试集）得分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≥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0.20</a:t>
            </a:r>
          </a:p>
          <a:p>
            <a:pPr algn="just">
              <a:buClr>
                <a:schemeClr val="tx2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(3)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实验报告结构清晰、内容完整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加分项（在基础得分上累加，最高累加到本实验的满分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分） 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Clr>
                <a:schemeClr val="tx2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(1) BLEU-4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得分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≥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0.40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+1</a:t>
            </a:r>
          </a:p>
          <a:p>
            <a:pPr algn="just">
              <a:buClr>
                <a:schemeClr val="tx2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	(2) BLEU-4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得分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≥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0.60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+1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	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//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在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(1)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的基础上累计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algn="just">
              <a:buClr>
                <a:schemeClr val="tx2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	(3)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分析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Attention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效果并进行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可视化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+2</a:t>
            </a:r>
          </a:p>
          <a:p>
            <a:pPr algn="just">
              <a:buClr>
                <a:schemeClr val="tx2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	(4)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复现性能好的模型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/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自己的模型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有创新的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设计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+1~2</a:t>
            </a:r>
          </a:p>
          <a:p>
            <a:pPr algn="just">
              <a:buClr>
                <a:schemeClr val="tx2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	(5)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代码规范，可读性好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+1</a:t>
            </a:r>
          </a:p>
          <a:p>
            <a:pPr algn="just">
              <a:buClr>
                <a:schemeClr val="tx2"/>
              </a:buClr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	(6)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实验报告实验描述充实，结果分析详尽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+1</a:t>
            </a:r>
          </a:p>
          <a:p>
            <a:pPr algn="just">
              <a:buClr>
                <a:schemeClr val="tx2"/>
              </a:buClr>
            </a:pP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49254A-ECFF-4A93-BFEF-C27DF16B3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35"/>
          <a:stretch/>
        </p:blipFill>
        <p:spPr>
          <a:xfrm>
            <a:off x="6977396" y="3736942"/>
            <a:ext cx="2079242" cy="250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03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3826204" y="3864381"/>
            <a:ext cx="1491599" cy="1491599"/>
            <a:chOff x="5101601" y="4009504"/>
            <a:chExt cx="1988798" cy="1988798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1601" y="4009504"/>
              <a:ext cx="1988798" cy="1988798"/>
            </a:xfrm>
            <a:prstGeom prst="rect">
              <a:avLst/>
            </a:prstGeom>
          </p:spPr>
        </p:pic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68617FD1-C488-41EE-98E2-508D6D39FFE1}"/>
                </a:ext>
              </a:extLst>
            </p:cNvPr>
            <p:cNvSpPr/>
            <p:nvPr/>
          </p:nvSpPr>
          <p:spPr>
            <a:xfrm>
              <a:off x="5252908" y="4538042"/>
              <a:ext cx="1686175" cy="931718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rgbClr val="E7D7B7"/>
                  </a:solidFill>
                  <a:effectLst>
                    <a:outerShdw blurRad="12700" dist="254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谢谢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序列到序列生成任务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3707FA0-611A-4EDC-8834-93F06A6DD6BE}"/>
              </a:ext>
            </a:extLst>
          </p:cNvPr>
          <p:cNvGrpSpPr/>
          <p:nvPr/>
        </p:nvGrpSpPr>
        <p:grpSpPr>
          <a:xfrm>
            <a:off x="524124" y="2144850"/>
            <a:ext cx="8095752" cy="2744244"/>
            <a:chOff x="433388" y="1429881"/>
            <a:chExt cx="8095752" cy="1703321"/>
          </a:xfrm>
        </p:grpSpPr>
        <p:sp>
          <p:nvSpPr>
            <p:cNvPr id="11" name="内容占位符 1">
              <a:extLst>
                <a:ext uri="{FF2B5EF4-FFF2-40B4-BE49-F238E27FC236}">
                  <a16:creationId xmlns:a16="http://schemas.microsoft.com/office/drawing/2014/main" id="{9220699B-30D4-4073-91F7-02313840C09E}"/>
                </a:ext>
              </a:extLst>
            </p:cNvPr>
            <p:cNvSpPr txBox="1">
              <a:spLocks/>
            </p:cNvSpPr>
            <p:nvPr/>
          </p:nvSpPr>
          <p:spPr>
            <a:xfrm>
              <a:off x="793873" y="1684888"/>
              <a:ext cx="7659553" cy="1448314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450"/>
                </a:spcBef>
                <a:buNone/>
                <a:defRPr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序列到序列生成任务（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Seq2Seq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是指将一类序列映射到另一类序列的这样的任务。常见的序列到序列任务有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机器翻译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智能问答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、以及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文本摘要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等等。</a:t>
              </a:r>
            </a:p>
          </p:txBody>
        </p:sp>
        <p:sp>
          <p:nvSpPr>
            <p:cNvPr id="12" name="半闭框 11">
              <a:extLst>
                <a:ext uri="{FF2B5EF4-FFF2-40B4-BE49-F238E27FC236}">
                  <a16:creationId xmlns:a16="http://schemas.microsoft.com/office/drawing/2014/main" id="{0D90A06A-B605-4CDB-9B13-1BB6C4658928}"/>
                </a:ext>
              </a:extLst>
            </p:cNvPr>
            <p:cNvSpPr/>
            <p:nvPr/>
          </p:nvSpPr>
          <p:spPr>
            <a:xfrm>
              <a:off x="433388" y="1429881"/>
              <a:ext cx="360485" cy="360485"/>
            </a:xfrm>
            <a:prstGeom prst="halfFrame">
              <a:avLst>
                <a:gd name="adj1" fmla="val 17948"/>
                <a:gd name="adj2" fmla="val 17949"/>
              </a:avLst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 dirty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3" name="半闭框 12">
              <a:extLst>
                <a:ext uri="{FF2B5EF4-FFF2-40B4-BE49-F238E27FC236}">
                  <a16:creationId xmlns:a16="http://schemas.microsoft.com/office/drawing/2014/main" id="{F77F212D-4F59-4957-9187-E73A42BE8E9D}"/>
                </a:ext>
              </a:extLst>
            </p:cNvPr>
            <p:cNvSpPr/>
            <p:nvPr/>
          </p:nvSpPr>
          <p:spPr>
            <a:xfrm flipH="1" flipV="1">
              <a:off x="8168655" y="2531765"/>
              <a:ext cx="360485" cy="360485"/>
            </a:xfrm>
            <a:prstGeom prst="halfFrame">
              <a:avLst>
                <a:gd name="adj1" fmla="val 17948"/>
                <a:gd name="adj2" fmla="val 17949"/>
              </a:avLst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135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序列到序列生成任务</a:t>
            </a:r>
          </a:p>
        </p:txBody>
      </p:sp>
      <p:sp>
        <p:nvSpPr>
          <p:cNvPr id="14" name="Text Placeholder 33">
            <a:extLst>
              <a:ext uri="{FF2B5EF4-FFF2-40B4-BE49-F238E27FC236}">
                <a16:creationId xmlns:a16="http://schemas.microsoft.com/office/drawing/2014/main" id="{23AEA214-BB46-4BA6-89F8-75AD07FD4EE5}"/>
              </a:ext>
            </a:extLst>
          </p:cNvPr>
          <p:cNvSpPr txBox="1"/>
          <p:nvPr/>
        </p:nvSpPr>
        <p:spPr>
          <a:xfrm>
            <a:off x="633089" y="1644118"/>
            <a:ext cx="7877821" cy="314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600">
                <a:solidFill>
                  <a:srgbClr val="595959"/>
                </a:solidFill>
              </a:defRPr>
            </a:lvl1pPr>
          </a:lstStyle>
          <a:p>
            <a:pPr marL="285750" indent="-285750" algn="just"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一般采用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Encoder-Decoder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架构处理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生成任务。一个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Seq2Seq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任务的处理流程为：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训练前，分别构建输入和输出语料的词典；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训练时，先将输入和输出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分词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，然后将分词后的序列根据词典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转化成对应的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，送入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Encoder-Decoder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架构训练。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1810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433388" y="237418"/>
            <a:ext cx="6482886" cy="480131"/>
          </a:xfrm>
        </p:spPr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序列到序列生成任务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FE92C02-E3F8-4CEE-99BF-B5799726F139}"/>
              </a:ext>
            </a:extLst>
          </p:cNvPr>
          <p:cNvSpPr/>
          <p:nvPr/>
        </p:nvSpPr>
        <p:spPr>
          <a:xfrm>
            <a:off x="1193762" y="3116456"/>
            <a:ext cx="2765926" cy="936510"/>
          </a:xfrm>
          <a:prstGeom prst="roundRect">
            <a:avLst/>
          </a:prstGeom>
          <a:noFill/>
          <a:ln w="28575">
            <a:solidFill>
              <a:srgbClr val="D9EA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D866822-9DE7-41A8-A375-28BA7B9AC631}"/>
              </a:ext>
            </a:extLst>
          </p:cNvPr>
          <p:cNvSpPr txBox="1"/>
          <p:nvPr/>
        </p:nvSpPr>
        <p:spPr>
          <a:xfrm>
            <a:off x="1604635" y="3230768"/>
            <a:ext cx="1944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i="1" dirty="0">
                <a:solidFill>
                  <a:srgbClr val="5C8F45"/>
                </a:solidFill>
              </a:rPr>
              <a:t>Encoder</a:t>
            </a:r>
            <a:endParaRPr lang="zh-CN" altLang="en-US" sz="4000" b="1" i="1" dirty="0">
              <a:solidFill>
                <a:srgbClr val="5C8F45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86EF01B-3C07-4BB9-89E7-3BF97C805152}"/>
              </a:ext>
            </a:extLst>
          </p:cNvPr>
          <p:cNvSpPr txBox="1"/>
          <p:nvPr/>
        </p:nvSpPr>
        <p:spPr>
          <a:xfrm>
            <a:off x="6106245" y="5379700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27E41"/>
                </a:solidFill>
              </a:rPr>
              <a:t>happy</a:t>
            </a:r>
            <a:endParaRPr lang="zh-CN" altLang="en-US" sz="2400" b="1" dirty="0">
              <a:solidFill>
                <a:srgbClr val="F27E4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F7F5B77-E99A-43D1-852A-E1AC68E365AB}"/>
              </a:ext>
            </a:extLst>
          </p:cNvPr>
          <p:cNvSpPr txBox="1"/>
          <p:nvPr/>
        </p:nvSpPr>
        <p:spPr>
          <a:xfrm>
            <a:off x="6986201" y="5379700"/>
            <a:ext cx="140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27E41"/>
                </a:solidFill>
              </a:rPr>
              <a:t>birthday</a:t>
            </a:r>
            <a:endParaRPr lang="zh-CN" altLang="en-US" sz="2400" b="1" dirty="0">
              <a:solidFill>
                <a:srgbClr val="F27E4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DDD6C87-2382-4B41-B6B2-F8D969B540CB}"/>
              </a:ext>
            </a:extLst>
          </p:cNvPr>
          <p:cNvSpPr txBox="1"/>
          <p:nvPr/>
        </p:nvSpPr>
        <p:spPr>
          <a:xfrm>
            <a:off x="6106245" y="4553656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27E41"/>
                </a:solidFill>
              </a:rPr>
              <a:t>8</a:t>
            </a:r>
            <a:endParaRPr lang="zh-CN" altLang="en-US" sz="2400" b="1" dirty="0">
              <a:solidFill>
                <a:srgbClr val="F27E4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651B68B-7233-4CF9-BDC3-8840EDE0E5B8}"/>
              </a:ext>
            </a:extLst>
          </p:cNvPr>
          <p:cNvSpPr txBox="1"/>
          <p:nvPr/>
        </p:nvSpPr>
        <p:spPr>
          <a:xfrm>
            <a:off x="7134880" y="4552773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27E41"/>
                </a:solidFill>
              </a:rPr>
              <a:t>10</a:t>
            </a:r>
            <a:endParaRPr lang="zh-CN" altLang="en-US" sz="2400" b="1" dirty="0">
              <a:solidFill>
                <a:srgbClr val="F27E41"/>
              </a:solidFill>
            </a:endParaRPr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6C613389-F527-4933-A5D8-9A72C70D6E25}"/>
              </a:ext>
            </a:extLst>
          </p:cNvPr>
          <p:cNvSpPr/>
          <p:nvPr/>
        </p:nvSpPr>
        <p:spPr>
          <a:xfrm rot="16200000">
            <a:off x="6396844" y="5161346"/>
            <a:ext cx="398372" cy="126486"/>
          </a:xfrm>
          <a:prstGeom prst="rightArrow">
            <a:avLst/>
          </a:prstGeom>
          <a:solidFill>
            <a:srgbClr val="FF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6BCB0280-D49E-4F30-B5B4-4A26CBC274D5}"/>
              </a:ext>
            </a:extLst>
          </p:cNvPr>
          <p:cNvSpPr/>
          <p:nvPr/>
        </p:nvSpPr>
        <p:spPr>
          <a:xfrm rot="16200000">
            <a:off x="7425479" y="5127807"/>
            <a:ext cx="398372" cy="126486"/>
          </a:xfrm>
          <a:prstGeom prst="rightArrow">
            <a:avLst/>
          </a:prstGeom>
          <a:solidFill>
            <a:srgbClr val="FF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D47F7105-C8C6-4697-9BB0-83EBC7BFBBF0}"/>
              </a:ext>
            </a:extLst>
          </p:cNvPr>
          <p:cNvSpPr/>
          <p:nvPr/>
        </p:nvSpPr>
        <p:spPr>
          <a:xfrm rot="16200000">
            <a:off x="6396844" y="4287397"/>
            <a:ext cx="398372" cy="126486"/>
          </a:xfrm>
          <a:prstGeom prst="rightArrow">
            <a:avLst/>
          </a:prstGeom>
          <a:solidFill>
            <a:srgbClr val="FF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6FB93003-9574-4522-9941-5D0D38E3C897}"/>
              </a:ext>
            </a:extLst>
          </p:cNvPr>
          <p:cNvSpPr/>
          <p:nvPr/>
        </p:nvSpPr>
        <p:spPr>
          <a:xfrm rot="16200000">
            <a:off x="7425479" y="4281568"/>
            <a:ext cx="398372" cy="126486"/>
          </a:xfrm>
          <a:prstGeom prst="rightArrow">
            <a:avLst/>
          </a:prstGeom>
          <a:solidFill>
            <a:srgbClr val="FF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箭头: 右 60">
            <a:extLst>
              <a:ext uri="{FF2B5EF4-FFF2-40B4-BE49-F238E27FC236}">
                <a16:creationId xmlns:a16="http://schemas.microsoft.com/office/drawing/2014/main" id="{FE5A1712-B5E7-408A-AB6B-04182B9A2CAA}"/>
              </a:ext>
            </a:extLst>
          </p:cNvPr>
          <p:cNvSpPr/>
          <p:nvPr/>
        </p:nvSpPr>
        <p:spPr>
          <a:xfrm>
            <a:off x="4092224" y="3287271"/>
            <a:ext cx="925303" cy="588063"/>
          </a:xfrm>
          <a:prstGeom prst="rightArrow">
            <a:avLst/>
          </a:prstGeom>
          <a:gradFill>
            <a:gsLst>
              <a:gs pos="38000">
                <a:srgbClr val="E1E3C0"/>
              </a:gs>
              <a:gs pos="47000">
                <a:srgbClr val="EADBAB"/>
              </a:gs>
              <a:gs pos="0">
                <a:srgbClr val="D9EAD3"/>
              </a:gs>
              <a:gs pos="100000">
                <a:srgbClr val="FFC877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9CACEE9-C08A-4B25-83BE-54C1EDAFB475}"/>
              </a:ext>
            </a:extLst>
          </p:cNvPr>
          <p:cNvSpPr txBox="1"/>
          <p:nvPr/>
        </p:nvSpPr>
        <p:spPr>
          <a:xfrm>
            <a:off x="3999306" y="3381247"/>
            <a:ext cx="979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i="1" dirty="0"/>
              <a:t>C</a:t>
            </a:r>
            <a:endParaRPr lang="zh-CN" altLang="en-US" sz="2000" b="1" i="1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FD22386-0B76-4EF4-9C3A-6F151FC81E8D}"/>
              </a:ext>
            </a:extLst>
          </p:cNvPr>
          <p:cNvSpPr/>
          <p:nvPr/>
        </p:nvSpPr>
        <p:spPr>
          <a:xfrm>
            <a:off x="5184312" y="3116456"/>
            <a:ext cx="2765926" cy="936510"/>
          </a:xfrm>
          <a:prstGeom prst="roundRect">
            <a:avLst/>
          </a:prstGeom>
          <a:noFill/>
          <a:ln w="28575">
            <a:solidFill>
              <a:srgbClr val="FFC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6CA9A4B-CCB1-47CF-B5F5-0C801F165162}"/>
              </a:ext>
            </a:extLst>
          </p:cNvPr>
          <p:cNvSpPr txBox="1"/>
          <p:nvPr/>
        </p:nvSpPr>
        <p:spPr>
          <a:xfrm>
            <a:off x="5595185" y="3230768"/>
            <a:ext cx="1944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Decoder</a:t>
            </a:r>
            <a:endParaRPr lang="zh-CN" altLang="en-US" sz="4000" b="1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58059160-59A8-45DE-AF1E-C02957310054}"/>
              </a:ext>
            </a:extLst>
          </p:cNvPr>
          <p:cNvSpPr/>
          <p:nvPr/>
        </p:nvSpPr>
        <p:spPr>
          <a:xfrm rot="16200000">
            <a:off x="1282078" y="5131613"/>
            <a:ext cx="398372" cy="126486"/>
          </a:xfrm>
          <a:prstGeom prst="rightArrow">
            <a:avLst/>
          </a:prstGeom>
          <a:solidFill>
            <a:srgbClr val="D9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04CED1E5-A4A6-4DAF-9EAB-D2DAAD101389}"/>
              </a:ext>
            </a:extLst>
          </p:cNvPr>
          <p:cNvSpPr/>
          <p:nvPr/>
        </p:nvSpPr>
        <p:spPr>
          <a:xfrm rot="16200000">
            <a:off x="2017018" y="5131614"/>
            <a:ext cx="398372" cy="126486"/>
          </a:xfrm>
          <a:prstGeom prst="rightArrow">
            <a:avLst/>
          </a:prstGeom>
          <a:solidFill>
            <a:srgbClr val="D9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7F760D3B-7568-4B7A-AA69-D0BA3FBC5133}"/>
              </a:ext>
            </a:extLst>
          </p:cNvPr>
          <p:cNvSpPr/>
          <p:nvPr/>
        </p:nvSpPr>
        <p:spPr>
          <a:xfrm rot="16200000">
            <a:off x="2688190" y="5131612"/>
            <a:ext cx="398372" cy="126486"/>
          </a:xfrm>
          <a:prstGeom prst="rightArrow">
            <a:avLst/>
          </a:prstGeom>
          <a:solidFill>
            <a:srgbClr val="D9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0CA1218-4042-4327-A7DB-6F21F758C794}"/>
              </a:ext>
            </a:extLst>
          </p:cNvPr>
          <p:cNvSpPr txBox="1"/>
          <p:nvPr/>
        </p:nvSpPr>
        <p:spPr>
          <a:xfrm>
            <a:off x="991479" y="4549828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C8F45"/>
                </a:solidFill>
              </a:rPr>
              <a:t>7</a:t>
            </a:r>
            <a:endParaRPr lang="zh-CN" altLang="en-US" sz="2400" b="1" dirty="0">
              <a:solidFill>
                <a:srgbClr val="5C8F45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A92372A-26B4-402C-93C1-3BFD16D1077B}"/>
              </a:ext>
            </a:extLst>
          </p:cNvPr>
          <p:cNvSpPr txBox="1"/>
          <p:nvPr/>
        </p:nvSpPr>
        <p:spPr>
          <a:xfrm>
            <a:off x="1726419" y="4549828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C8F45"/>
                </a:solidFill>
              </a:rPr>
              <a:t>11</a:t>
            </a:r>
            <a:endParaRPr lang="zh-CN" altLang="en-US" sz="2400" b="1" dirty="0">
              <a:solidFill>
                <a:srgbClr val="5C8F45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53C6CFF-4C9F-4CE0-963A-8EB793781CFD}"/>
              </a:ext>
            </a:extLst>
          </p:cNvPr>
          <p:cNvSpPr txBox="1"/>
          <p:nvPr/>
        </p:nvSpPr>
        <p:spPr>
          <a:xfrm>
            <a:off x="2397591" y="4549826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C8F45"/>
                </a:solidFill>
              </a:rPr>
              <a:t>5</a:t>
            </a:r>
            <a:endParaRPr lang="zh-CN" altLang="en-US" sz="2400" b="1" dirty="0">
              <a:solidFill>
                <a:srgbClr val="5C8F45"/>
              </a:solidFill>
            </a:endParaRPr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E16D1B5C-3377-4A72-A24F-E0FE8B0E68BB}"/>
              </a:ext>
            </a:extLst>
          </p:cNvPr>
          <p:cNvSpPr/>
          <p:nvPr/>
        </p:nvSpPr>
        <p:spPr>
          <a:xfrm rot="16200000">
            <a:off x="1282078" y="4303222"/>
            <a:ext cx="398372" cy="126486"/>
          </a:xfrm>
          <a:prstGeom prst="rightArrow">
            <a:avLst/>
          </a:prstGeom>
          <a:solidFill>
            <a:srgbClr val="D9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箭头: 右 49">
            <a:extLst>
              <a:ext uri="{FF2B5EF4-FFF2-40B4-BE49-F238E27FC236}">
                <a16:creationId xmlns:a16="http://schemas.microsoft.com/office/drawing/2014/main" id="{20E06956-DB39-4116-A546-8C62AA36C7BD}"/>
              </a:ext>
            </a:extLst>
          </p:cNvPr>
          <p:cNvSpPr/>
          <p:nvPr/>
        </p:nvSpPr>
        <p:spPr>
          <a:xfrm rot="16200000">
            <a:off x="2017018" y="4303223"/>
            <a:ext cx="398372" cy="126486"/>
          </a:xfrm>
          <a:prstGeom prst="rightArrow">
            <a:avLst/>
          </a:prstGeom>
          <a:solidFill>
            <a:srgbClr val="D9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箭头: 右 50">
            <a:extLst>
              <a:ext uri="{FF2B5EF4-FFF2-40B4-BE49-F238E27FC236}">
                <a16:creationId xmlns:a16="http://schemas.microsoft.com/office/drawing/2014/main" id="{9416F274-70FF-489D-B553-B3A3AEF23C87}"/>
              </a:ext>
            </a:extLst>
          </p:cNvPr>
          <p:cNvSpPr/>
          <p:nvPr/>
        </p:nvSpPr>
        <p:spPr>
          <a:xfrm rot="16200000">
            <a:off x="2688190" y="4303221"/>
            <a:ext cx="398372" cy="126486"/>
          </a:xfrm>
          <a:prstGeom prst="rightArrow">
            <a:avLst/>
          </a:prstGeom>
          <a:solidFill>
            <a:srgbClr val="D9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37A4458-8903-4F42-A84A-2BF34213A1F2}"/>
              </a:ext>
            </a:extLst>
          </p:cNvPr>
          <p:cNvSpPr txBox="1"/>
          <p:nvPr/>
        </p:nvSpPr>
        <p:spPr>
          <a:xfrm>
            <a:off x="991479" y="5379702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5C8F45"/>
                </a:solidFill>
              </a:rPr>
              <a:t>生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39208BD-A504-418A-A99F-483B101BDEA0}"/>
              </a:ext>
            </a:extLst>
          </p:cNvPr>
          <p:cNvSpPr txBox="1"/>
          <p:nvPr/>
        </p:nvSpPr>
        <p:spPr>
          <a:xfrm>
            <a:off x="1726419" y="5379702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5C8F45"/>
                </a:solidFill>
              </a:rPr>
              <a:t>日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ADACC2A-01DE-4C20-8ADA-6EE945F2A0DC}"/>
              </a:ext>
            </a:extLst>
          </p:cNvPr>
          <p:cNvSpPr txBox="1"/>
          <p:nvPr/>
        </p:nvSpPr>
        <p:spPr>
          <a:xfrm>
            <a:off x="2397591" y="5379700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5C8F45"/>
                </a:solidFill>
              </a:rPr>
              <a:t>快</a:t>
            </a:r>
          </a:p>
        </p:txBody>
      </p:sp>
      <p:sp>
        <p:nvSpPr>
          <p:cNvPr id="56" name="箭头: 右 55">
            <a:extLst>
              <a:ext uri="{FF2B5EF4-FFF2-40B4-BE49-F238E27FC236}">
                <a16:creationId xmlns:a16="http://schemas.microsoft.com/office/drawing/2014/main" id="{9380A8D1-488A-4239-815C-EE3072FEC798}"/>
              </a:ext>
            </a:extLst>
          </p:cNvPr>
          <p:cNvSpPr/>
          <p:nvPr/>
        </p:nvSpPr>
        <p:spPr>
          <a:xfrm rot="16200000">
            <a:off x="3423130" y="5131613"/>
            <a:ext cx="398372" cy="126486"/>
          </a:xfrm>
          <a:prstGeom prst="rightArrow">
            <a:avLst/>
          </a:prstGeom>
          <a:solidFill>
            <a:srgbClr val="D9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210437E-B7D5-45B0-93D3-26B594CB1838}"/>
              </a:ext>
            </a:extLst>
          </p:cNvPr>
          <p:cNvSpPr txBox="1"/>
          <p:nvPr/>
        </p:nvSpPr>
        <p:spPr>
          <a:xfrm>
            <a:off x="3132531" y="4549827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5C8F45"/>
                </a:solidFill>
              </a:rPr>
              <a:t>17</a:t>
            </a:r>
            <a:endParaRPr lang="zh-CN" altLang="en-US" sz="2400" b="1" dirty="0">
              <a:solidFill>
                <a:srgbClr val="5C8F45"/>
              </a:solidFill>
            </a:endParaRP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6E8138C4-4EB3-4700-97E6-E4580F6D57E9}"/>
              </a:ext>
            </a:extLst>
          </p:cNvPr>
          <p:cNvSpPr/>
          <p:nvPr/>
        </p:nvSpPr>
        <p:spPr>
          <a:xfrm rot="16200000">
            <a:off x="3423130" y="4303222"/>
            <a:ext cx="398372" cy="126486"/>
          </a:xfrm>
          <a:prstGeom prst="rightArrow">
            <a:avLst/>
          </a:prstGeom>
          <a:solidFill>
            <a:srgbClr val="D9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F14D39E-1DC9-42BA-9AD4-17DAF1E2FD9B}"/>
              </a:ext>
            </a:extLst>
          </p:cNvPr>
          <p:cNvSpPr txBox="1"/>
          <p:nvPr/>
        </p:nvSpPr>
        <p:spPr>
          <a:xfrm>
            <a:off x="3132531" y="5379701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5C8F45"/>
                </a:solidFill>
              </a:rPr>
              <a:t>乐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88B9D46-421B-492A-846F-420EFDB38D19}"/>
              </a:ext>
            </a:extLst>
          </p:cNvPr>
          <p:cNvSpPr txBox="1"/>
          <p:nvPr/>
        </p:nvSpPr>
        <p:spPr>
          <a:xfrm>
            <a:off x="5001345" y="5386050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27E41"/>
                </a:solidFill>
              </a:rPr>
              <a:t>&lt;sos&gt;</a:t>
            </a:r>
            <a:endParaRPr lang="zh-CN" altLang="en-US" sz="2400" b="1" dirty="0">
              <a:solidFill>
                <a:srgbClr val="F27E41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78B0683-26B4-419D-AD70-22A688C0063B}"/>
              </a:ext>
            </a:extLst>
          </p:cNvPr>
          <p:cNvSpPr txBox="1"/>
          <p:nvPr/>
        </p:nvSpPr>
        <p:spPr>
          <a:xfrm>
            <a:off x="5001345" y="4560006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27E41"/>
                </a:solidFill>
              </a:rPr>
              <a:t>0</a:t>
            </a:r>
            <a:endParaRPr lang="zh-CN" altLang="en-US" sz="2400" b="1" dirty="0">
              <a:solidFill>
                <a:srgbClr val="F27E41"/>
              </a:solidFill>
            </a:endParaRPr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80C92FA0-EAC5-4C1F-9877-829B5962A2A7}"/>
              </a:ext>
            </a:extLst>
          </p:cNvPr>
          <p:cNvSpPr/>
          <p:nvPr/>
        </p:nvSpPr>
        <p:spPr>
          <a:xfrm rot="16200000">
            <a:off x="5291944" y="5167696"/>
            <a:ext cx="398372" cy="126486"/>
          </a:xfrm>
          <a:prstGeom prst="rightArrow">
            <a:avLst/>
          </a:prstGeom>
          <a:solidFill>
            <a:srgbClr val="FF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1B566FCA-9E0C-4FD2-B604-333BAC88466A}"/>
              </a:ext>
            </a:extLst>
          </p:cNvPr>
          <p:cNvSpPr/>
          <p:nvPr/>
        </p:nvSpPr>
        <p:spPr>
          <a:xfrm rot="16200000">
            <a:off x="5291944" y="4293747"/>
            <a:ext cx="398372" cy="126486"/>
          </a:xfrm>
          <a:prstGeom prst="rightArrow">
            <a:avLst/>
          </a:prstGeom>
          <a:solidFill>
            <a:srgbClr val="FF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9C6691F3-9CC6-4AD3-9579-82EF999B9CC5}"/>
              </a:ext>
            </a:extLst>
          </p:cNvPr>
          <p:cNvSpPr/>
          <p:nvPr/>
        </p:nvSpPr>
        <p:spPr>
          <a:xfrm rot="16200000">
            <a:off x="5291944" y="2710185"/>
            <a:ext cx="398372" cy="126486"/>
          </a:xfrm>
          <a:prstGeom prst="rightArrow">
            <a:avLst/>
          </a:prstGeom>
          <a:solidFill>
            <a:srgbClr val="FF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B6C4C7E-00E8-4285-8968-FA45E26461CE}"/>
              </a:ext>
            </a:extLst>
          </p:cNvPr>
          <p:cNvSpPr txBox="1"/>
          <p:nvPr/>
        </p:nvSpPr>
        <p:spPr>
          <a:xfrm>
            <a:off x="5001345" y="2128400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8</a:t>
            </a:r>
            <a:endParaRPr lang="zh-CN" altLang="en-US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0498E328-1C77-4157-AC0E-42E17363B3F1}"/>
              </a:ext>
            </a:extLst>
          </p:cNvPr>
          <p:cNvSpPr/>
          <p:nvPr/>
        </p:nvSpPr>
        <p:spPr>
          <a:xfrm rot="16200000">
            <a:off x="5291944" y="1881794"/>
            <a:ext cx="398372" cy="126486"/>
          </a:xfrm>
          <a:prstGeom prst="rightArrow">
            <a:avLst/>
          </a:prstGeom>
          <a:solidFill>
            <a:srgbClr val="FF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1E70B52-9E96-4972-B6B0-5DA88CC74D4D}"/>
              </a:ext>
            </a:extLst>
          </p:cNvPr>
          <p:cNvSpPr txBox="1"/>
          <p:nvPr/>
        </p:nvSpPr>
        <p:spPr>
          <a:xfrm>
            <a:off x="5001345" y="1261150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happy</a:t>
            </a:r>
            <a:endParaRPr lang="zh-CN" altLang="en-US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箭头: 右 63">
            <a:extLst>
              <a:ext uri="{FF2B5EF4-FFF2-40B4-BE49-F238E27FC236}">
                <a16:creationId xmlns:a16="http://schemas.microsoft.com/office/drawing/2014/main" id="{308E77C1-83D2-4357-AC6B-ACF8B985CE2D}"/>
              </a:ext>
            </a:extLst>
          </p:cNvPr>
          <p:cNvSpPr/>
          <p:nvPr/>
        </p:nvSpPr>
        <p:spPr>
          <a:xfrm rot="16200000">
            <a:off x="6396844" y="2710185"/>
            <a:ext cx="398372" cy="126486"/>
          </a:xfrm>
          <a:prstGeom prst="rightArrow">
            <a:avLst/>
          </a:prstGeom>
          <a:solidFill>
            <a:srgbClr val="FF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17CA2BEB-0C6C-4F3B-97E5-1533F84BF332}"/>
              </a:ext>
            </a:extLst>
          </p:cNvPr>
          <p:cNvSpPr txBox="1"/>
          <p:nvPr/>
        </p:nvSpPr>
        <p:spPr>
          <a:xfrm>
            <a:off x="6106245" y="2128400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10</a:t>
            </a:r>
            <a:endParaRPr lang="zh-CN" altLang="en-US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99C0DB32-3035-4A29-B518-0D7BD31009FA}"/>
              </a:ext>
            </a:extLst>
          </p:cNvPr>
          <p:cNvSpPr/>
          <p:nvPr/>
        </p:nvSpPr>
        <p:spPr>
          <a:xfrm rot="16200000">
            <a:off x="6396844" y="1881794"/>
            <a:ext cx="398372" cy="126486"/>
          </a:xfrm>
          <a:prstGeom prst="rightArrow">
            <a:avLst/>
          </a:prstGeom>
          <a:solidFill>
            <a:srgbClr val="FF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96E1E13-22DE-412C-9CFE-37DC78EB47F4}"/>
              </a:ext>
            </a:extLst>
          </p:cNvPr>
          <p:cNvSpPr txBox="1"/>
          <p:nvPr/>
        </p:nvSpPr>
        <p:spPr>
          <a:xfrm>
            <a:off x="5959802" y="1261150"/>
            <a:ext cx="127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27E41"/>
                </a:solidFill>
              </a:rPr>
              <a:t>birthday</a:t>
            </a:r>
            <a:endParaRPr lang="zh-CN" altLang="en-US" sz="2400" b="1" dirty="0">
              <a:solidFill>
                <a:srgbClr val="F27E41"/>
              </a:solidFill>
            </a:endParaRPr>
          </a:p>
        </p:txBody>
      </p:sp>
      <p:sp>
        <p:nvSpPr>
          <p:cNvPr id="68" name="箭头: 右 67">
            <a:extLst>
              <a:ext uri="{FF2B5EF4-FFF2-40B4-BE49-F238E27FC236}">
                <a16:creationId xmlns:a16="http://schemas.microsoft.com/office/drawing/2014/main" id="{9EADA9F0-F883-436F-B972-554D8F1C9360}"/>
              </a:ext>
            </a:extLst>
          </p:cNvPr>
          <p:cNvSpPr/>
          <p:nvPr/>
        </p:nvSpPr>
        <p:spPr>
          <a:xfrm rot="16200000">
            <a:off x="7420921" y="2716396"/>
            <a:ext cx="398372" cy="126486"/>
          </a:xfrm>
          <a:prstGeom prst="rightArrow">
            <a:avLst/>
          </a:prstGeom>
          <a:solidFill>
            <a:srgbClr val="FF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E4F395C-3866-4BEC-BD24-709F350FA16B}"/>
              </a:ext>
            </a:extLst>
          </p:cNvPr>
          <p:cNvSpPr txBox="1"/>
          <p:nvPr/>
        </p:nvSpPr>
        <p:spPr>
          <a:xfrm>
            <a:off x="7130322" y="2134611"/>
            <a:ext cx="97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</a:t>
            </a:r>
            <a:endParaRPr lang="zh-CN" altLang="en-US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箭头: 右 69">
            <a:extLst>
              <a:ext uri="{FF2B5EF4-FFF2-40B4-BE49-F238E27FC236}">
                <a16:creationId xmlns:a16="http://schemas.microsoft.com/office/drawing/2014/main" id="{D458FC1C-DF94-4988-9B2E-36030CE9308B}"/>
              </a:ext>
            </a:extLst>
          </p:cNvPr>
          <p:cNvSpPr/>
          <p:nvPr/>
        </p:nvSpPr>
        <p:spPr>
          <a:xfrm rot="16200000">
            <a:off x="7420921" y="1888005"/>
            <a:ext cx="398372" cy="126486"/>
          </a:xfrm>
          <a:prstGeom prst="rightArrow">
            <a:avLst/>
          </a:prstGeom>
          <a:solidFill>
            <a:srgbClr val="FF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0E1B801-251F-48EF-B694-6E78FF459996}"/>
              </a:ext>
            </a:extLst>
          </p:cNvPr>
          <p:cNvSpPr txBox="1"/>
          <p:nvPr/>
        </p:nvSpPr>
        <p:spPr>
          <a:xfrm>
            <a:off x="6983879" y="1267361"/>
            <a:ext cx="127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27E41"/>
                </a:solidFill>
              </a:rPr>
              <a:t>&lt;eos&gt;</a:t>
            </a:r>
            <a:endParaRPr lang="zh-CN" altLang="en-US" sz="2400" b="1" dirty="0">
              <a:solidFill>
                <a:srgbClr val="F27E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115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结构化数据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3707FA0-611A-4EDC-8834-93F06A6DD6BE}"/>
              </a:ext>
            </a:extLst>
          </p:cNvPr>
          <p:cNvGrpSpPr/>
          <p:nvPr/>
        </p:nvGrpSpPr>
        <p:grpSpPr>
          <a:xfrm>
            <a:off x="534267" y="2332599"/>
            <a:ext cx="8075465" cy="2565549"/>
            <a:chOff x="433388" y="1429881"/>
            <a:chExt cx="8075465" cy="1592407"/>
          </a:xfrm>
        </p:grpSpPr>
        <p:sp>
          <p:nvSpPr>
            <p:cNvPr id="11" name="内容占位符 1">
              <a:extLst>
                <a:ext uri="{FF2B5EF4-FFF2-40B4-BE49-F238E27FC236}">
                  <a16:creationId xmlns:a16="http://schemas.microsoft.com/office/drawing/2014/main" id="{9220699B-30D4-4073-91F7-02313840C09E}"/>
                </a:ext>
              </a:extLst>
            </p:cNvPr>
            <p:cNvSpPr txBox="1">
              <a:spLocks/>
            </p:cNvSpPr>
            <p:nvPr/>
          </p:nvSpPr>
          <p:spPr>
            <a:xfrm>
              <a:off x="593344" y="1573974"/>
              <a:ext cx="7659553" cy="1448314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450"/>
                </a:spcBef>
                <a:buNone/>
                <a:defRPr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结构化数据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Structured Data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）是指以有组织的结构存储的数据。常见的结构化数据包括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程序代码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表格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知识图谱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等等。它们在日常生活中有着很广泛的应用。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>
                <a:lnSpc>
                  <a:spcPct val="100000"/>
                </a:lnSpc>
                <a:spcBef>
                  <a:spcPts val="450"/>
                </a:spcBef>
                <a:buNone/>
                <a:defRPr/>
              </a:pP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半闭框 11">
              <a:extLst>
                <a:ext uri="{FF2B5EF4-FFF2-40B4-BE49-F238E27FC236}">
                  <a16:creationId xmlns:a16="http://schemas.microsoft.com/office/drawing/2014/main" id="{0D90A06A-B605-4CDB-9B13-1BB6C4658928}"/>
                </a:ext>
              </a:extLst>
            </p:cNvPr>
            <p:cNvSpPr/>
            <p:nvPr/>
          </p:nvSpPr>
          <p:spPr>
            <a:xfrm>
              <a:off x="433388" y="1429881"/>
              <a:ext cx="360485" cy="360485"/>
            </a:xfrm>
            <a:prstGeom prst="halfFrame">
              <a:avLst>
                <a:gd name="adj1" fmla="val 17948"/>
                <a:gd name="adj2" fmla="val 17949"/>
              </a:avLst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 dirty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3" name="半闭框 12">
              <a:extLst>
                <a:ext uri="{FF2B5EF4-FFF2-40B4-BE49-F238E27FC236}">
                  <a16:creationId xmlns:a16="http://schemas.microsoft.com/office/drawing/2014/main" id="{F77F212D-4F59-4957-9187-E73A42BE8E9D}"/>
                </a:ext>
              </a:extLst>
            </p:cNvPr>
            <p:cNvSpPr/>
            <p:nvPr/>
          </p:nvSpPr>
          <p:spPr>
            <a:xfrm flipH="1" flipV="1">
              <a:off x="8148368" y="2400719"/>
              <a:ext cx="360485" cy="360485"/>
            </a:xfrm>
            <a:prstGeom prst="halfFrame">
              <a:avLst>
                <a:gd name="adj1" fmla="val 17948"/>
                <a:gd name="adj2" fmla="val 17949"/>
              </a:avLst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045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结构化数据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36F4985-5FB0-497C-A6C0-22302B841340}"/>
              </a:ext>
            </a:extLst>
          </p:cNvPr>
          <p:cNvGrpSpPr/>
          <p:nvPr/>
        </p:nvGrpSpPr>
        <p:grpSpPr>
          <a:xfrm>
            <a:off x="269693" y="1084758"/>
            <a:ext cx="8604609" cy="4688484"/>
            <a:chOff x="572081" y="1432753"/>
            <a:chExt cx="7999837" cy="424584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15FD2D3-AC44-4BD9-B20D-F93F324C1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081" y="1432753"/>
              <a:ext cx="7999837" cy="4245845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E4104A7-CE39-4FD3-92AD-D9597A80F50C}"/>
                </a:ext>
              </a:extLst>
            </p:cNvPr>
            <p:cNvSpPr/>
            <p:nvPr/>
          </p:nvSpPr>
          <p:spPr>
            <a:xfrm>
              <a:off x="4927276" y="4793320"/>
              <a:ext cx="3622655" cy="8386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892DCB1-FB65-4E2E-9776-4E47EE0C5EA0}"/>
              </a:ext>
            </a:extLst>
          </p:cNvPr>
          <p:cNvSpPr txBox="1"/>
          <p:nvPr/>
        </p:nvSpPr>
        <p:spPr>
          <a:xfrm>
            <a:off x="1988519" y="5579980"/>
            <a:ext cx="5166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代码（</a:t>
            </a:r>
            <a:r>
              <a:rPr lang="en-US" altLang="zh-CN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语句）</a:t>
            </a:r>
            <a:endParaRPr lang="zh-CN" altLang="en-US" sz="2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2856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结构化数据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892DCB1-FB65-4E2E-9776-4E47EE0C5EA0}"/>
              </a:ext>
            </a:extLst>
          </p:cNvPr>
          <p:cNvSpPr txBox="1"/>
          <p:nvPr/>
        </p:nvSpPr>
        <p:spPr>
          <a:xfrm>
            <a:off x="1005598" y="5370309"/>
            <a:ext cx="274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数据表</a:t>
            </a:r>
            <a:endParaRPr lang="zh-CN" altLang="en-US" sz="2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731691-EF52-4072-B1D6-8668D0FF1E22}"/>
              </a:ext>
            </a:extLst>
          </p:cNvPr>
          <p:cNvSpPr txBox="1"/>
          <p:nvPr/>
        </p:nvSpPr>
        <p:spPr>
          <a:xfrm>
            <a:off x="5542994" y="5370309"/>
            <a:ext cx="2746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知识图谱</a:t>
            </a:r>
            <a:endParaRPr lang="zh-CN" altLang="en-US" sz="2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F787D73-8013-4882-AFC2-6947FC6E643C}"/>
              </a:ext>
            </a:extLst>
          </p:cNvPr>
          <p:cNvGrpSpPr/>
          <p:nvPr/>
        </p:nvGrpSpPr>
        <p:grpSpPr>
          <a:xfrm>
            <a:off x="4933832" y="1552922"/>
            <a:ext cx="3979303" cy="3586938"/>
            <a:chOff x="3349648" y="1007422"/>
            <a:chExt cx="4954440" cy="438595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26AE1475-FC2F-45C9-B2A7-EF895F38E4E3}"/>
                </a:ext>
              </a:extLst>
            </p:cNvPr>
            <p:cNvGrpSpPr/>
            <p:nvPr/>
          </p:nvGrpSpPr>
          <p:grpSpPr>
            <a:xfrm>
              <a:off x="5163787" y="2962893"/>
              <a:ext cx="1134094" cy="1080655"/>
              <a:chOff x="3544784" y="2244436"/>
              <a:chExt cx="1134094" cy="1080655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AEDBA1D1-E184-4EFF-B6ED-DA5D12CAF142}"/>
                  </a:ext>
                </a:extLst>
              </p:cNvPr>
              <p:cNvSpPr/>
              <p:nvPr/>
            </p:nvSpPr>
            <p:spPr>
              <a:xfrm>
                <a:off x="3544784" y="2244436"/>
                <a:ext cx="1134094" cy="108065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27DFB28-0B6C-499F-9E20-27E21490E9AE}"/>
                  </a:ext>
                </a:extLst>
              </p:cNvPr>
              <p:cNvSpPr txBox="1"/>
              <p:nvPr/>
            </p:nvSpPr>
            <p:spPr>
              <a:xfrm>
                <a:off x="3557832" y="2483738"/>
                <a:ext cx="1107996" cy="46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dirty="0"/>
                  <a:t>北理工</a:t>
                </a: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57E23A5-86AA-4519-BEAF-832A880343D5}"/>
                </a:ext>
              </a:extLst>
            </p:cNvPr>
            <p:cNvGrpSpPr/>
            <p:nvPr/>
          </p:nvGrpSpPr>
          <p:grpSpPr>
            <a:xfrm>
              <a:off x="5150738" y="1007422"/>
              <a:ext cx="1134094" cy="1080655"/>
              <a:chOff x="3544784" y="2244436"/>
              <a:chExt cx="1134094" cy="1080655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EF08AAD4-08A1-4734-B55D-8063ADFD29E0}"/>
                  </a:ext>
                </a:extLst>
              </p:cNvPr>
              <p:cNvSpPr/>
              <p:nvPr/>
            </p:nvSpPr>
            <p:spPr>
              <a:xfrm>
                <a:off x="3544784" y="2244436"/>
                <a:ext cx="1134094" cy="108065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8CA71E5-8D6A-4C33-8FF5-39BD0997BCF4}"/>
                  </a:ext>
                </a:extLst>
              </p:cNvPr>
              <p:cNvSpPr txBox="1"/>
              <p:nvPr/>
            </p:nvSpPr>
            <p:spPr>
              <a:xfrm>
                <a:off x="3711720" y="2553930"/>
                <a:ext cx="8002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dirty="0"/>
                  <a:t>北京</a:t>
                </a: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FEFB68C-9558-416A-AE98-F82BF5338EB5}"/>
                </a:ext>
              </a:extLst>
            </p:cNvPr>
            <p:cNvGrpSpPr/>
            <p:nvPr/>
          </p:nvGrpSpPr>
          <p:grpSpPr>
            <a:xfrm>
              <a:off x="3349648" y="4312721"/>
              <a:ext cx="1134094" cy="1080655"/>
              <a:chOff x="3544784" y="2244436"/>
              <a:chExt cx="1134094" cy="1080655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D79D1C41-91E7-4684-8ACC-15E42E64AF58}"/>
                  </a:ext>
                </a:extLst>
              </p:cNvPr>
              <p:cNvSpPr/>
              <p:nvPr/>
            </p:nvSpPr>
            <p:spPr>
              <a:xfrm>
                <a:off x="3544784" y="2244436"/>
                <a:ext cx="1134094" cy="108065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5E32741-54F7-4A85-A552-04AE63BFEDEB}"/>
                  </a:ext>
                </a:extLst>
              </p:cNvPr>
              <p:cNvSpPr txBox="1"/>
              <p:nvPr/>
            </p:nvSpPr>
            <p:spPr>
              <a:xfrm>
                <a:off x="3816717" y="2553930"/>
                <a:ext cx="5902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dirty="0"/>
                  <a:t>BIT</a:t>
                </a:r>
                <a:endParaRPr lang="zh-CN" altLang="en-US" sz="2400" dirty="0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BFDF496-434F-471B-9650-559789A9CCFB}"/>
                </a:ext>
              </a:extLst>
            </p:cNvPr>
            <p:cNvGrpSpPr/>
            <p:nvPr/>
          </p:nvGrpSpPr>
          <p:grpSpPr>
            <a:xfrm>
              <a:off x="6928079" y="4312721"/>
              <a:ext cx="1134094" cy="1080655"/>
              <a:chOff x="3544784" y="2244436"/>
              <a:chExt cx="1134094" cy="1080655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21F19930-925A-40DF-A213-841863A5E53D}"/>
                  </a:ext>
                </a:extLst>
              </p:cNvPr>
              <p:cNvSpPr/>
              <p:nvPr/>
            </p:nvSpPr>
            <p:spPr>
              <a:xfrm>
                <a:off x="3544784" y="2244436"/>
                <a:ext cx="1134094" cy="108065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0F48866-1D42-48AF-B6A8-0FC745F0702E}"/>
                  </a:ext>
                </a:extLst>
              </p:cNvPr>
              <p:cNvSpPr txBox="1"/>
              <p:nvPr/>
            </p:nvSpPr>
            <p:spPr>
              <a:xfrm>
                <a:off x="3711721" y="2553930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dirty="0"/>
                  <a:t>张军</a:t>
                </a:r>
              </a:p>
            </p:txBody>
          </p:sp>
        </p:grp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DDE23D7-907E-415F-9701-34F9F87702E9}"/>
                </a:ext>
              </a:extLst>
            </p:cNvPr>
            <p:cNvCxnSpPr>
              <a:stCxn id="30" idx="0"/>
              <a:endCxn id="28" idx="4"/>
            </p:cNvCxnSpPr>
            <p:nvPr/>
          </p:nvCxnSpPr>
          <p:spPr>
            <a:xfrm flipH="1" flipV="1">
              <a:off x="5717785" y="2088077"/>
              <a:ext cx="13049" cy="8748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A640C1FC-2490-4F30-B3FB-9C6CB1EBF508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 flipH="1">
              <a:off x="4370119" y="3885290"/>
              <a:ext cx="959752" cy="6734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A365FBD4-BD57-493E-9C72-D93BF4BD5019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6222670" y="3791007"/>
              <a:ext cx="871493" cy="6799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C59E12F-C13E-49D9-9121-A01554696C3D}"/>
                </a:ext>
              </a:extLst>
            </p:cNvPr>
            <p:cNvSpPr txBox="1"/>
            <p:nvPr/>
          </p:nvSpPr>
          <p:spPr>
            <a:xfrm>
              <a:off x="5724309" y="2318004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位置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4C0B71E-5867-4B80-89E4-A3AA04702EE4}"/>
                </a:ext>
              </a:extLst>
            </p:cNvPr>
            <p:cNvSpPr txBox="1"/>
            <p:nvPr/>
          </p:nvSpPr>
          <p:spPr>
            <a:xfrm>
              <a:off x="4165651" y="367138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简称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8E5078-C49B-49C8-9EFD-1147F3C16B31}"/>
                </a:ext>
              </a:extLst>
            </p:cNvPr>
            <p:cNvSpPr txBox="1"/>
            <p:nvPr/>
          </p:nvSpPr>
          <p:spPr>
            <a:xfrm>
              <a:off x="6541378" y="3696309"/>
              <a:ext cx="1762710" cy="564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党委书记</a:t>
              </a:r>
            </a:p>
          </p:txBody>
        </p:sp>
      </p:grpSp>
      <p:graphicFrame>
        <p:nvGraphicFramePr>
          <p:cNvPr id="32" name="表格 4">
            <a:extLst>
              <a:ext uri="{FF2B5EF4-FFF2-40B4-BE49-F238E27FC236}">
                <a16:creationId xmlns:a16="http://schemas.microsoft.com/office/drawing/2014/main" id="{4DF9932F-0C75-4C98-B547-DB7AD5DA8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405355"/>
              </p:ext>
            </p:extLst>
          </p:nvPr>
        </p:nvGraphicFramePr>
        <p:xfrm>
          <a:off x="360898" y="1434756"/>
          <a:ext cx="4035960" cy="3705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5320">
                  <a:extLst>
                    <a:ext uri="{9D8B030D-6E8A-4147-A177-3AD203B41FA5}">
                      <a16:colId xmlns:a16="http://schemas.microsoft.com/office/drawing/2014/main" val="1467780012"/>
                    </a:ext>
                  </a:extLst>
                </a:gridCol>
                <a:gridCol w="1345320">
                  <a:extLst>
                    <a:ext uri="{9D8B030D-6E8A-4147-A177-3AD203B41FA5}">
                      <a16:colId xmlns:a16="http://schemas.microsoft.com/office/drawing/2014/main" val="330339579"/>
                    </a:ext>
                  </a:extLst>
                </a:gridCol>
                <a:gridCol w="1345320">
                  <a:extLst>
                    <a:ext uri="{9D8B030D-6E8A-4147-A177-3AD203B41FA5}">
                      <a16:colId xmlns:a16="http://schemas.microsoft.com/office/drawing/2014/main" val="3189677164"/>
                    </a:ext>
                  </a:extLst>
                </a:gridCol>
              </a:tblGrid>
              <a:tr h="9262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姓名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学院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年龄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825710"/>
                  </a:ext>
                </a:extLst>
              </a:tr>
              <a:tr h="9262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小张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计算机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19</a:t>
                      </a:r>
                      <a:endParaRPr lang="zh-CN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0632863"/>
                  </a:ext>
                </a:extLst>
              </a:tr>
              <a:tr h="9262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小李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自动化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20</a:t>
                      </a:r>
                      <a:endParaRPr lang="zh-CN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652486"/>
                  </a:ext>
                </a:extLst>
              </a:tr>
              <a:tr h="9262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小王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数学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21</a:t>
                      </a:r>
                      <a:endParaRPr lang="zh-CN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964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013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6751</TotalTime>
  <Words>2058</Words>
  <Application>Microsoft Office PowerPoint</Application>
  <PresentationFormat>全屏显示(4:3)</PresentationFormat>
  <Paragraphs>307</Paragraphs>
  <Slides>39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微软雅黑</vt:lpstr>
      <vt:lpstr>Calibri Light</vt:lpstr>
      <vt:lpstr>Arial</vt:lpstr>
      <vt:lpstr>Cambria Math</vt:lpstr>
      <vt:lpstr>Calibri</vt:lpstr>
      <vt:lpstr>Wingdings</vt:lpstr>
      <vt:lpstr>等线</vt:lpstr>
      <vt:lpstr>Century Gothic</vt:lpstr>
      <vt:lpstr>Office 主题​​</vt:lpstr>
      <vt:lpstr>PowerPoint 演示文稿</vt:lpstr>
      <vt:lpstr>PowerPoint 演示文稿</vt:lpstr>
      <vt:lpstr>PowerPoint 演示文稿</vt:lpstr>
      <vt:lpstr>1.1 序列到序列生成任务</vt:lpstr>
      <vt:lpstr>1.1 序列到序列生成任务</vt:lpstr>
      <vt:lpstr>1.1 序列到序列生成任务</vt:lpstr>
      <vt:lpstr>1.2 结构化数据</vt:lpstr>
      <vt:lpstr>1.2 结构化数据</vt:lpstr>
      <vt:lpstr>1.2 结构化数据</vt:lpstr>
      <vt:lpstr>1.2 结构化数据</vt:lpstr>
      <vt:lpstr>1.3 结构化数据相关的Seq2Seq任务</vt:lpstr>
      <vt:lpstr>1.3 结构化数据相关的Seq2Seq任务</vt:lpstr>
      <vt:lpstr>1.3 结构化数据相关的Seq2Seq任务</vt:lpstr>
      <vt:lpstr>1.3 结构化数据相关的Seq2Seq任务</vt:lpstr>
      <vt:lpstr>PowerPoint 演示文稿</vt:lpstr>
      <vt:lpstr>2.1 Encoder-Decoder架构</vt:lpstr>
      <vt:lpstr>2.1 Encoder-Decoder架构</vt:lpstr>
      <vt:lpstr>2.2 Attention机制</vt:lpstr>
      <vt:lpstr>2.2 Attention机制</vt:lpstr>
      <vt:lpstr>2.2.1 Bahdanau Attention</vt:lpstr>
      <vt:lpstr>PowerPoint 演示文稿</vt:lpstr>
      <vt:lpstr>3. 实验目的</vt:lpstr>
      <vt:lpstr>PowerPoint 演示文稿</vt:lpstr>
      <vt:lpstr>4.1 实验任务</vt:lpstr>
      <vt:lpstr>4.1 实验任务</vt:lpstr>
      <vt:lpstr>4.2 实验流程</vt:lpstr>
      <vt:lpstr>4.2 实验流程</vt:lpstr>
      <vt:lpstr>4.2 实验流程</vt:lpstr>
      <vt:lpstr>4.2 实验流程</vt:lpstr>
      <vt:lpstr>4.2 实验流程</vt:lpstr>
      <vt:lpstr>4.2 实验流程</vt:lpstr>
      <vt:lpstr>4.2 实验流程</vt:lpstr>
      <vt:lpstr>4.3 实验提交要求</vt:lpstr>
      <vt:lpstr>PowerPoint 演示文稿</vt:lpstr>
      <vt:lpstr>5.1 评分标准概述</vt:lpstr>
      <vt:lpstr>5.1 评分标准概述</vt:lpstr>
      <vt:lpstr>5.1 评分标准概述</vt:lpstr>
      <vt:lpstr>5.2 Table2Text任务评分标准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s</cp:lastModifiedBy>
  <cp:revision>708</cp:revision>
  <dcterms:created xsi:type="dcterms:W3CDTF">2016-11-28T11:30:35Z</dcterms:created>
  <dcterms:modified xsi:type="dcterms:W3CDTF">2023-05-21T08:55:39Z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